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476" r:id="rId2"/>
    <p:sldId id="406" r:id="rId3"/>
    <p:sldId id="473" r:id="rId4"/>
    <p:sldId id="408" r:id="rId5"/>
    <p:sldId id="412" r:id="rId6"/>
    <p:sldId id="391" r:id="rId7"/>
    <p:sldId id="260" r:id="rId8"/>
    <p:sldId id="389" r:id="rId9"/>
    <p:sldId id="287" r:id="rId10"/>
    <p:sldId id="384" r:id="rId11"/>
    <p:sldId id="262" r:id="rId12"/>
    <p:sldId id="266" r:id="rId13"/>
    <p:sldId id="417" r:id="rId14"/>
    <p:sldId id="264" r:id="rId15"/>
    <p:sldId id="268" r:id="rId16"/>
    <p:sldId id="270" r:id="rId17"/>
    <p:sldId id="272" r:id="rId18"/>
    <p:sldId id="388" r:id="rId19"/>
    <p:sldId id="413" r:id="rId20"/>
    <p:sldId id="449" r:id="rId21"/>
    <p:sldId id="418" r:id="rId22"/>
    <p:sldId id="289" r:id="rId23"/>
    <p:sldId id="419" r:id="rId24"/>
    <p:sldId id="394" r:id="rId25"/>
    <p:sldId id="432" r:id="rId26"/>
    <p:sldId id="429" r:id="rId27"/>
    <p:sldId id="416" r:id="rId28"/>
    <p:sldId id="352" r:id="rId29"/>
    <p:sldId id="353" r:id="rId30"/>
    <p:sldId id="361" r:id="rId31"/>
    <p:sldId id="354" r:id="rId32"/>
    <p:sldId id="298" r:id="rId33"/>
    <p:sldId id="472" r:id="rId34"/>
    <p:sldId id="295" r:id="rId35"/>
    <p:sldId id="433" r:id="rId36"/>
    <p:sldId id="404" r:id="rId37"/>
    <p:sldId id="403" r:id="rId38"/>
    <p:sldId id="281" r:id="rId39"/>
    <p:sldId id="275" r:id="rId40"/>
    <p:sldId id="443" r:id="rId41"/>
    <p:sldId id="283" r:id="rId42"/>
    <p:sldId id="435" r:id="rId43"/>
    <p:sldId id="438" r:id="rId44"/>
    <p:sldId id="439" r:id="rId45"/>
    <p:sldId id="463" r:id="rId46"/>
    <p:sldId id="464" r:id="rId47"/>
    <p:sldId id="465" r:id="rId48"/>
    <p:sldId id="466" r:id="rId49"/>
    <p:sldId id="467" r:id="rId50"/>
    <p:sldId id="468" r:id="rId51"/>
    <p:sldId id="469" r:id="rId52"/>
    <p:sldId id="470" r:id="rId53"/>
    <p:sldId id="471" r:id="rId54"/>
    <p:sldId id="441" r:id="rId55"/>
    <p:sldId id="454" r:id="rId56"/>
    <p:sldId id="455" r:id="rId57"/>
    <p:sldId id="456" r:id="rId58"/>
    <p:sldId id="452" r:id="rId59"/>
    <p:sldId id="453" r:id="rId60"/>
    <p:sldId id="448" r:id="rId61"/>
    <p:sldId id="369" r:id="rId6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73" autoAdjust="0"/>
  </p:normalViewPr>
  <p:slideViewPr>
    <p:cSldViewPr>
      <p:cViewPr varScale="1">
        <p:scale>
          <a:sx n="82" d="100"/>
          <a:sy n="82" d="100"/>
        </p:scale>
        <p:origin x="-24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28FB6-FAA5-4A47-B024-B7ECF8F4C139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381E2-4F14-42F4-ACBE-CF1FA4B558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1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err="1" smtClean="0"/>
              <a:t>mTOR</a:t>
            </a:r>
            <a:r>
              <a:rPr lang="es-ES" baseline="0" dirty="0" smtClean="0"/>
              <a:t>: regulador metabólico central de la inmunidad. Detectan niveles de </a:t>
            </a:r>
            <a:r>
              <a:rPr lang="es-ES" baseline="0" dirty="0" err="1" smtClean="0"/>
              <a:t>aminoacidos</a:t>
            </a:r>
            <a:r>
              <a:rPr lang="es-ES" baseline="0" dirty="0" smtClean="0"/>
              <a:t>, y factores de crecimiento y promueven la </a:t>
            </a:r>
            <a:r>
              <a:rPr lang="es-ES" baseline="0" dirty="0" err="1" smtClean="0"/>
              <a:t>traslacion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mRNA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sintesis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lipidos</a:t>
            </a:r>
            <a:r>
              <a:rPr lang="es-ES" baseline="0" dirty="0" smtClean="0"/>
              <a:t> para el crecimiento celular</a:t>
            </a:r>
            <a:endParaRPr lang="es-ES" dirty="0" smtClean="0"/>
          </a:p>
          <a:p>
            <a:r>
              <a:rPr lang="es-ES" dirty="0" smtClean="0"/>
              <a:t>Para llegar al corazón</a:t>
            </a:r>
            <a:r>
              <a:rPr lang="es-ES" baseline="0" dirty="0" smtClean="0"/>
              <a:t> de lo que esta pasando en la respuesta inmune: cambios metabólicos específicos y complejos.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58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En el contexto de inmunidad, sin embargo, alteraciones especificas de las </a:t>
            </a:r>
            <a:r>
              <a:rPr lang="es-ES" baseline="0" dirty="0" err="1" smtClean="0"/>
              <a:t>vias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metabolicas</a:t>
            </a:r>
            <a:r>
              <a:rPr lang="es-ES" baseline="0" dirty="0" smtClean="0"/>
              <a:t> permiten una </a:t>
            </a:r>
            <a:r>
              <a:rPr lang="es-ES" baseline="0" dirty="0" err="1" smtClean="0"/>
              <a:t>funcion</a:t>
            </a:r>
            <a:r>
              <a:rPr lang="es-ES" baseline="0" dirty="0" smtClean="0"/>
              <a:t> efectora inmune sobre todo con la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distintos tipos de citoquinas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21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glucólisis es crucial para la función de la célula</a:t>
            </a:r>
            <a:r>
              <a:rPr lang="es-ES" baseline="0" dirty="0" smtClean="0"/>
              <a:t> inmune. Esto </a:t>
            </a:r>
            <a:r>
              <a:rPr lang="es-ES" baseline="0" dirty="0" err="1" smtClean="0"/>
              <a:t>tambien</a:t>
            </a:r>
            <a:r>
              <a:rPr lang="es-ES" baseline="0" dirty="0" smtClean="0"/>
              <a:t> vale para el linfocito T (Th17, Th1, Th2, CD8 efectores y </a:t>
            </a:r>
            <a:r>
              <a:rPr lang="es-ES" baseline="0" dirty="0" err="1" smtClean="0"/>
              <a:t>celulas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dendriticas</a:t>
            </a:r>
            <a:r>
              <a:rPr lang="es-ES" baseline="0" dirty="0" smtClean="0"/>
              <a:t>. Aunque sea menos eficaz generando ATP ( 2 x 36 de la </a:t>
            </a:r>
            <a:r>
              <a:rPr lang="es-ES" baseline="0" dirty="0" err="1" smtClean="0"/>
              <a:t>osfos</a:t>
            </a:r>
            <a:r>
              <a:rPr lang="es-ES" baseline="0" dirty="0" smtClean="0"/>
              <a:t>). Pero la glucolisis se activa </a:t>
            </a:r>
            <a:r>
              <a:rPr lang="es-ES" baseline="0" dirty="0" err="1" smtClean="0"/>
              <a:t>rapidamente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quizas</a:t>
            </a:r>
            <a:r>
              <a:rPr lang="es-ES" baseline="0" dirty="0" smtClean="0"/>
              <a:t> sea mas importante la </a:t>
            </a:r>
            <a:r>
              <a:rPr lang="es-ES" baseline="0" dirty="0" err="1" smtClean="0"/>
              <a:t>generacion</a:t>
            </a:r>
            <a:r>
              <a:rPr lang="es-ES" baseline="0" dirty="0" smtClean="0"/>
              <a:t> de intermediarios metabólicos para apoyar el </a:t>
            </a:r>
            <a:r>
              <a:rPr lang="es-ES" baseline="0" dirty="0" err="1" smtClean="0"/>
              <a:t>rapido</a:t>
            </a:r>
            <a:r>
              <a:rPr lang="es-ES" baseline="0" dirty="0" smtClean="0"/>
              <a:t> crecimiento celular.</a:t>
            </a:r>
          </a:p>
          <a:p>
            <a:r>
              <a:rPr lang="es-ES" baseline="0" dirty="0" smtClean="0"/>
              <a:t>Fagocitosis y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citokinas</a:t>
            </a:r>
            <a:r>
              <a:rPr lang="es-ES" baseline="0" dirty="0" smtClean="0"/>
              <a:t> inflamatorias por el </a:t>
            </a:r>
            <a:r>
              <a:rPr lang="es-ES" baseline="0" dirty="0" err="1" smtClean="0"/>
              <a:t>macrofago</a:t>
            </a:r>
            <a:r>
              <a:rPr lang="es-ES" baseline="0" dirty="0" smtClean="0"/>
              <a:t>, </a:t>
            </a:r>
          </a:p>
          <a:p>
            <a:r>
              <a:rPr lang="es-ES" baseline="0" dirty="0" smtClean="0"/>
              <a:t>Presentación </a:t>
            </a:r>
            <a:r>
              <a:rPr lang="es-ES" baseline="0" dirty="0" err="1" smtClean="0"/>
              <a:t>antigenica</a:t>
            </a:r>
            <a:r>
              <a:rPr lang="es-ES" baseline="0" dirty="0" smtClean="0"/>
              <a:t> por la </a:t>
            </a:r>
            <a:r>
              <a:rPr lang="es-ES" baseline="0" dirty="0" err="1" smtClean="0"/>
              <a:t>celula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dendritica</a:t>
            </a:r>
            <a:endParaRPr lang="es-ES" baseline="0" dirty="0" smtClean="0"/>
          </a:p>
          <a:p>
            <a:r>
              <a:rPr lang="es-ES" baseline="0" dirty="0" smtClean="0"/>
              <a:t>Y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citokinas</a:t>
            </a:r>
            <a:r>
              <a:rPr lang="es-ES" baseline="0" dirty="0" smtClean="0"/>
              <a:t> por la </a:t>
            </a:r>
            <a:r>
              <a:rPr lang="es-ES" baseline="0" dirty="0" err="1" smtClean="0"/>
              <a:t>celula</a:t>
            </a:r>
            <a:r>
              <a:rPr lang="es-ES" baseline="0" dirty="0" smtClean="0"/>
              <a:t> T.  </a:t>
            </a:r>
            <a:r>
              <a:rPr lang="es-ES" baseline="0" dirty="0" err="1" smtClean="0"/>
              <a:t>iNOs</a:t>
            </a:r>
            <a:r>
              <a:rPr lang="es-ES" baseline="0" dirty="0" smtClean="0"/>
              <a:t> inducible </a:t>
            </a:r>
            <a:r>
              <a:rPr lang="es-ES" baseline="0" dirty="0" err="1" smtClean="0"/>
              <a:t>nitric</a:t>
            </a:r>
            <a:r>
              <a:rPr lang="es-ES" baseline="0" dirty="0" smtClean="0"/>
              <a:t> oxide </a:t>
            </a:r>
            <a:r>
              <a:rPr lang="es-ES" baseline="0" dirty="0" err="1" smtClean="0"/>
              <a:t>synthetase</a:t>
            </a:r>
            <a:endParaRPr lang="es-ES" baseline="0" dirty="0" smtClean="0"/>
          </a:p>
          <a:p>
            <a:r>
              <a:rPr lang="es-ES" baseline="0" dirty="0" err="1" smtClean="0"/>
              <a:t>Reprogramacion</a:t>
            </a:r>
            <a:r>
              <a:rPr lang="es-ES" baseline="0" dirty="0" smtClean="0"/>
              <a:t> del </a:t>
            </a:r>
            <a:r>
              <a:rPr lang="es-ES" baseline="0" dirty="0" err="1" smtClean="0"/>
              <a:t>macrofago</a:t>
            </a:r>
            <a:r>
              <a:rPr lang="es-ES" baseline="0" dirty="0" smtClean="0"/>
              <a:t> a pesar del entorno inflamatorio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10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Succinato</a:t>
            </a:r>
            <a:r>
              <a:rPr lang="es-ES" dirty="0" smtClean="0"/>
              <a:t>, glutamina, </a:t>
            </a:r>
            <a:r>
              <a:rPr lang="es-ES" dirty="0" err="1" smtClean="0"/>
              <a:t>citrulina</a:t>
            </a:r>
            <a:r>
              <a:rPr lang="es-ES" dirty="0" smtClean="0"/>
              <a:t>,</a:t>
            </a:r>
            <a:r>
              <a:rPr lang="es-ES" baseline="0" dirty="0" smtClean="0"/>
              <a:t> acido </a:t>
            </a:r>
            <a:r>
              <a:rPr lang="es-ES" baseline="0" dirty="0" err="1" smtClean="0"/>
              <a:t>isopalmitico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octadecanol</a:t>
            </a:r>
            <a:r>
              <a:rPr lang="es-ES" baseline="0" dirty="0" smtClean="0"/>
              <a:t> identificados como posibles marcadores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45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Succinato</a:t>
            </a:r>
            <a:r>
              <a:rPr lang="es-ES" dirty="0" smtClean="0"/>
              <a:t> empeora la AR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918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 que</a:t>
            </a:r>
            <a:r>
              <a:rPr lang="es-ES" baseline="0" dirty="0" smtClean="0"/>
              <a:t> implica un descenso de la </a:t>
            </a:r>
            <a:r>
              <a:rPr lang="es-ES" baseline="0" dirty="0" err="1" smtClean="0"/>
              <a:t>sintesis</a:t>
            </a:r>
            <a:r>
              <a:rPr lang="es-ES" baseline="0" dirty="0" smtClean="0"/>
              <a:t> de ATP.</a:t>
            </a:r>
          </a:p>
          <a:p>
            <a:r>
              <a:rPr lang="es-ES" baseline="0" dirty="0" smtClean="0"/>
              <a:t>HIF como principal factor de transcripción en la glucolisis</a:t>
            </a:r>
          </a:p>
          <a:p>
            <a:r>
              <a:rPr lang="es-ES" dirty="0" smtClean="0"/>
              <a:t>2 criterios evidentes de RET en </a:t>
            </a:r>
            <a:r>
              <a:rPr lang="es-ES" dirty="0" err="1" smtClean="0"/>
              <a:t>macrofagos</a:t>
            </a:r>
            <a:r>
              <a:rPr lang="es-ES" dirty="0" smtClean="0"/>
              <a:t> inducidos por LPS:</a:t>
            </a:r>
          </a:p>
          <a:p>
            <a:pPr marL="514350" indent="-514350">
              <a:buAutoNum type="arabicPeriod"/>
            </a:pPr>
            <a:r>
              <a:rPr lang="es-ES" dirty="0" smtClean="0"/>
              <a:t>Descenso de síntesis de ATP/ aumento de glucolisis</a:t>
            </a:r>
          </a:p>
          <a:p>
            <a:pPr marL="514350" indent="-514350">
              <a:buAutoNum type="arabicPeriod"/>
            </a:pPr>
            <a:r>
              <a:rPr lang="es-ES" dirty="0" smtClean="0"/>
              <a:t>Aumento del potencial de membrana mitocondrial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079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 mismo pasa con DMM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31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 mismo pasa con DMM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813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Lo </a:t>
            </a:r>
            <a:r>
              <a:rPr lang="es-ES" dirty="0" err="1" smtClean="0"/>
              <a:t>unico</a:t>
            </a:r>
            <a:r>
              <a:rPr lang="es-ES" dirty="0" smtClean="0"/>
              <a:t> que esta evitando DMM es el flujo inverso de electrones y </a:t>
            </a:r>
            <a:r>
              <a:rPr lang="es-ES" dirty="0" err="1" smtClean="0"/>
              <a:t>tambien</a:t>
            </a:r>
            <a:r>
              <a:rPr lang="es-ES" dirty="0" smtClean="0"/>
              <a:t> suprime HIF e IL-1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acumulacion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succinato</a:t>
            </a:r>
            <a:r>
              <a:rPr lang="es-ES" baseline="0" dirty="0" smtClean="0"/>
              <a:t> y la síntesis de ROS es la base de la </a:t>
            </a:r>
            <a:r>
              <a:rPr lang="es-ES" baseline="0" dirty="0" err="1" smtClean="0"/>
              <a:t>lesion</a:t>
            </a:r>
            <a:r>
              <a:rPr lang="es-ES" baseline="0" dirty="0" smtClean="0"/>
              <a:t> tras la </a:t>
            </a:r>
            <a:r>
              <a:rPr lang="es-ES" baseline="0" dirty="0" err="1" smtClean="0"/>
              <a:t>reperfusion</a:t>
            </a:r>
            <a:r>
              <a:rPr lang="es-ES" baseline="0" dirty="0" smtClean="0"/>
              <a:t>, si la bloqueas no hay </a:t>
            </a:r>
            <a:r>
              <a:rPr lang="es-ES" baseline="0" dirty="0" err="1" smtClean="0"/>
              <a:t>lesion</a:t>
            </a:r>
            <a:r>
              <a:rPr lang="es-ES" baseline="0" dirty="0" smtClean="0"/>
              <a:t> tras la </a:t>
            </a:r>
            <a:r>
              <a:rPr lang="es-ES" baseline="0" dirty="0" err="1" smtClean="0"/>
              <a:t>reperfusion</a:t>
            </a:r>
            <a:r>
              <a:rPr lang="es-E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Ensayos en marcha de DMM en isquemia y sepsis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Efecto similar</a:t>
            </a:r>
            <a:r>
              <a:rPr lang="es-ES" sz="1200" b="1" baseline="0" dirty="0" smtClean="0"/>
              <a:t> con IL-1, que disminuye, y con IL-10 que aumenta</a:t>
            </a:r>
            <a:endParaRPr lang="es-E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89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 es un inhibidor de la SDH.</a:t>
            </a:r>
          </a:p>
          <a:p>
            <a:r>
              <a:rPr lang="es-ES" dirty="0" err="1" smtClean="0"/>
              <a:t>Activacion</a:t>
            </a:r>
            <a:r>
              <a:rPr lang="es-ES" dirty="0" smtClean="0"/>
              <a:t> familia Bcl-2 (</a:t>
            </a:r>
            <a:r>
              <a:rPr lang="es-ES" dirty="0" err="1" smtClean="0"/>
              <a:t>Bim</a:t>
            </a:r>
            <a:r>
              <a:rPr lang="es-ES" dirty="0" smtClean="0"/>
              <a:t> y </a:t>
            </a:r>
            <a:r>
              <a:rPr lang="es-ES" dirty="0" err="1" smtClean="0"/>
              <a:t>Bak</a:t>
            </a:r>
            <a:r>
              <a:rPr lang="es-ES" dirty="0" smtClean="0"/>
              <a:t>) con</a:t>
            </a:r>
            <a:r>
              <a:rPr lang="es-ES" baseline="0" dirty="0" smtClean="0"/>
              <a:t> liberación de citocromo C de la mitocondria y activación de la </a:t>
            </a:r>
            <a:r>
              <a:rPr lang="es-ES" baseline="0" dirty="0" err="1" smtClean="0"/>
              <a:t>via</a:t>
            </a:r>
            <a:r>
              <a:rPr lang="es-ES" baseline="0" dirty="0" smtClean="0"/>
              <a:t> de la </a:t>
            </a:r>
            <a:r>
              <a:rPr lang="es-ES" baseline="0" dirty="0" err="1" smtClean="0"/>
              <a:t>caspasa</a:t>
            </a:r>
            <a:r>
              <a:rPr lang="es-ES" baseline="0" dirty="0" smtClean="0"/>
              <a:t> 8: apoptosis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280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Piel arriba, </a:t>
            </a:r>
            <a:r>
              <a:rPr lang="es-ES" dirty="0" err="1" smtClean="0"/>
              <a:t>corazon</a:t>
            </a:r>
            <a:r>
              <a:rPr lang="es-ES" dirty="0" smtClean="0"/>
              <a:t> abajo.</a:t>
            </a:r>
          </a:p>
          <a:p>
            <a:r>
              <a:rPr lang="es-ES" dirty="0" smtClean="0"/>
              <a:t>Inducir </a:t>
            </a:r>
            <a:r>
              <a:rPr lang="es-ES" dirty="0" err="1" smtClean="0"/>
              <a:t>inmunotolerancia</a:t>
            </a:r>
            <a:r>
              <a:rPr lang="es-ES" dirty="0" smtClean="0"/>
              <a:t> en ausencia</a:t>
            </a:r>
            <a:r>
              <a:rPr lang="es-ES" baseline="0" dirty="0" smtClean="0"/>
              <a:t> de inmunosupresión</a:t>
            </a:r>
          </a:p>
          <a:p>
            <a:r>
              <a:rPr lang="es-ES" baseline="0" dirty="0" err="1" smtClean="0"/>
              <a:t>Deprivacion</a:t>
            </a:r>
            <a:r>
              <a:rPr lang="es-ES" baseline="0" dirty="0" smtClean="0"/>
              <a:t> glutamina bloquea la </a:t>
            </a:r>
            <a:r>
              <a:rPr lang="es-ES" baseline="0" dirty="0" err="1" smtClean="0"/>
              <a:t>proliferacion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celulas</a:t>
            </a:r>
            <a:r>
              <a:rPr lang="es-ES" baseline="0" dirty="0" smtClean="0"/>
              <a:t> T y la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citoquinas</a:t>
            </a:r>
          </a:p>
          <a:p>
            <a:r>
              <a:rPr lang="es-ES" baseline="0" dirty="0" smtClean="0"/>
              <a:t>T </a:t>
            </a:r>
            <a:r>
              <a:rPr lang="es-ES" baseline="0" dirty="0" err="1" smtClean="0"/>
              <a:t>reg</a:t>
            </a:r>
            <a:r>
              <a:rPr lang="es-ES" baseline="0" dirty="0" smtClean="0"/>
              <a:t> ------- T </a:t>
            </a:r>
            <a:r>
              <a:rPr lang="es-ES" baseline="0" dirty="0" err="1" smtClean="0"/>
              <a:t>eff</a:t>
            </a:r>
            <a:r>
              <a:rPr lang="es-ES" baseline="0" dirty="0" smtClean="0"/>
              <a:t>   similar a </a:t>
            </a:r>
            <a:r>
              <a:rPr lang="es-ES" baseline="0" dirty="0" err="1" smtClean="0"/>
              <a:t>macrofago</a:t>
            </a:r>
            <a:r>
              <a:rPr lang="es-ES" baseline="0" dirty="0" smtClean="0"/>
              <a:t> M1-M2.  Bloqueo glucólisis inhibe T </a:t>
            </a:r>
            <a:r>
              <a:rPr lang="es-ES" baseline="0" dirty="0" err="1" smtClean="0"/>
              <a:t>eff</a:t>
            </a:r>
            <a:r>
              <a:rPr lang="es-ES" baseline="0" dirty="0" smtClean="0"/>
              <a:t> y promueve T </a:t>
            </a:r>
            <a:r>
              <a:rPr lang="es-ES" baseline="0" dirty="0" err="1" smtClean="0"/>
              <a:t>reg</a:t>
            </a:r>
            <a:endParaRPr lang="es-ES" baseline="0" dirty="0" smtClean="0"/>
          </a:p>
          <a:p>
            <a:r>
              <a:rPr lang="es-ES" baseline="0" dirty="0" smtClean="0"/>
              <a:t>DON inhibidor </a:t>
            </a:r>
            <a:r>
              <a:rPr lang="es-ES" baseline="0" dirty="0" err="1" smtClean="0"/>
              <a:t>glutaminasa</a:t>
            </a:r>
            <a:r>
              <a:rPr lang="es-ES" baseline="0" dirty="0" smtClean="0"/>
              <a:t> y transportadores de glutamina</a:t>
            </a:r>
          </a:p>
          <a:p>
            <a:r>
              <a:rPr lang="es-ES" baseline="0" dirty="0" smtClean="0"/>
              <a:t>Terapia triple tuvo el mayor efecto de </a:t>
            </a:r>
            <a:r>
              <a:rPr lang="es-ES" baseline="0" dirty="0" err="1" smtClean="0"/>
              <a:t>inhibicion</a:t>
            </a:r>
            <a:r>
              <a:rPr lang="es-ES" baseline="0" dirty="0" smtClean="0"/>
              <a:t> de la </a:t>
            </a:r>
            <a:r>
              <a:rPr lang="es-ES" baseline="0" dirty="0" err="1" smtClean="0"/>
              <a:t>proliferacion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celulas</a:t>
            </a:r>
            <a:r>
              <a:rPr lang="es-ES" baseline="0" dirty="0" smtClean="0"/>
              <a:t> T y la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citoquinas</a:t>
            </a:r>
          </a:p>
          <a:p>
            <a:r>
              <a:rPr lang="es-ES" baseline="0" dirty="0" err="1" smtClean="0"/>
              <a:t>Histologia</a:t>
            </a:r>
            <a:r>
              <a:rPr lang="es-ES" baseline="0" dirty="0" smtClean="0"/>
              <a:t>, en triple terapia sin evidencia de </a:t>
            </a:r>
            <a:r>
              <a:rPr lang="es-ES" baseline="0" dirty="0" err="1" smtClean="0"/>
              <a:t>destruccion</a:t>
            </a:r>
            <a:r>
              <a:rPr lang="es-ES" baseline="0" dirty="0" smtClean="0"/>
              <a:t> tisular y con menor </a:t>
            </a:r>
            <a:r>
              <a:rPr lang="es-ES" baseline="0" dirty="0" err="1" smtClean="0"/>
              <a:t>inflitracion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celulas</a:t>
            </a:r>
            <a:r>
              <a:rPr lang="es-ES" baseline="0" dirty="0" smtClean="0"/>
              <a:t> inflamatorias</a:t>
            </a:r>
          </a:p>
          <a:p>
            <a:r>
              <a:rPr lang="es-ES" baseline="0" dirty="0" smtClean="0"/>
              <a:t>Parar el tratamiento resulto en rechazo del </a:t>
            </a:r>
            <a:r>
              <a:rPr lang="es-ES" baseline="0" dirty="0" err="1" smtClean="0"/>
              <a:t>corazon</a:t>
            </a:r>
            <a:r>
              <a:rPr lang="es-ES" baseline="0" dirty="0" smtClean="0"/>
              <a:t> como media a los 80 </a:t>
            </a:r>
            <a:r>
              <a:rPr lang="es-ES" baseline="0" dirty="0" err="1" smtClean="0"/>
              <a:t>dias</a:t>
            </a: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81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Señales celulares </a:t>
            </a:r>
            <a:r>
              <a:rPr lang="es-ES" dirty="0" err="1" smtClean="0"/>
              <a:t>intrinsecas</a:t>
            </a:r>
            <a:r>
              <a:rPr lang="es-ES" dirty="0" smtClean="0"/>
              <a:t> y </a:t>
            </a:r>
            <a:r>
              <a:rPr lang="es-ES" dirty="0" err="1" smtClean="0"/>
              <a:t>extrinsecas</a:t>
            </a:r>
            <a:r>
              <a:rPr lang="es-ES" dirty="0" smtClean="0"/>
              <a:t> regulan la actividad de las </a:t>
            </a:r>
            <a:r>
              <a:rPr lang="es-ES" dirty="0" err="1" smtClean="0"/>
              <a:t>vias</a:t>
            </a:r>
            <a:r>
              <a:rPr lang="es-ES" baseline="0" dirty="0" smtClean="0"/>
              <a:t> metabólicas para acoplar las necesidades de supervivencia y crecimiento de la célula con la maquinaria metabólica para cumplir estas necesidades. </a:t>
            </a:r>
          </a:p>
          <a:p>
            <a:r>
              <a:rPr lang="es-ES" baseline="0" dirty="0" smtClean="0"/>
              <a:t>IL-4 o PRR (TLR-4) pueden promover </a:t>
            </a:r>
            <a:r>
              <a:rPr lang="es-ES" baseline="0" dirty="0" err="1" smtClean="0"/>
              <a:t>vias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metabolicas</a:t>
            </a:r>
            <a:r>
              <a:rPr lang="es-ES" baseline="0" dirty="0" smtClean="0"/>
              <a:t> distintas. 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energia</a:t>
            </a:r>
            <a:r>
              <a:rPr lang="es-ES" baseline="0" dirty="0" smtClean="0"/>
              <a:t> y de precursores sintéticos para el crecimiento y proliferación celular.</a:t>
            </a:r>
          </a:p>
          <a:p>
            <a:r>
              <a:rPr lang="es-ES" baseline="0" dirty="0" smtClean="0"/>
              <a:t>Macrófago M2 sintetiza IL-10/ M1 sintetiza  IL-1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639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Tto</a:t>
            </a:r>
            <a:r>
              <a:rPr lang="es-ES" dirty="0" smtClean="0"/>
              <a:t> de ratones TC y otros modelos de lupus en ratones con </a:t>
            </a:r>
            <a:r>
              <a:rPr lang="es-ES" dirty="0" err="1" smtClean="0"/>
              <a:t>Met</a:t>
            </a:r>
            <a:r>
              <a:rPr lang="es-ES" dirty="0" smtClean="0"/>
              <a:t> y 2DG normaliza el metabolismo de la </a:t>
            </a:r>
            <a:r>
              <a:rPr lang="es-ES" dirty="0" err="1" smtClean="0"/>
              <a:t>celula</a:t>
            </a:r>
            <a:r>
              <a:rPr lang="es-ES" baseline="0" dirty="0" smtClean="0"/>
              <a:t> T  (ECAR, OCR) y disminuye </a:t>
            </a:r>
            <a:r>
              <a:rPr lang="es-ES" baseline="0" dirty="0" err="1" smtClean="0"/>
              <a:t>sintesis</a:t>
            </a:r>
            <a:r>
              <a:rPr lang="es-ES" baseline="0" dirty="0" smtClean="0"/>
              <a:t> de IFN gamma</a:t>
            </a:r>
          </a:p>
          <a:p>
            <a:r>
              <a:rPr lang="es-ES" baseline="0" dirty="0" smtClean="0"/>
              <a:t>Cambios  similares en CD4+ de pacientes humanos con LES</a:t>
            </a:r>
          </a:p>
          <a:p>
            <a:r>
              <a:rPr lang="es-ES" baseline="0" dirty="0" smtClean="0"/>
              <a:t>Activación CD4+: sobre </a:t>
            </a:r>
            <a:r>
              <a:rPr lang="es-ES" baseline="0" dirty="0" err="1" smtClean="0"/>
              <a:t>expresion</a:t>
            </a:r>
            <a:r>
              <a:rPr lang="es-ES" baseline="0" dirty="0" smtClean="0"/>
              <a:t> de Glut1, aumento de la </a:t>
            </a:r>
            <a:r>
              <a:rPr lang="es-ES" baseline="0" dirty="0" err="1" smtClean="0"/>
              <a:t>oxidacion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piruvato</a:t>
            </a:r>
            <a:r>
              <a:rPr lang="es-ES" baseline="0" dirty="0" smtClean="0"/>
              <a:t> e </a:t>
            </a:r>
            <a:r>
              <a:rPr lang="es-ES" baseline="0" dirty="0" err="1" smtClean="0"/>
              <a:t>hiperpolarizacin</a:t>
            </a:r>
            <a:r>
              <a:rPr lang="es-ES" baseline="0" dirty="0" smtClean="0"/>
              <a:t> de la </a:t>
            </a:r>
            <a:r>
              <a:rPr lang="es-ES" baseline="0" dirty="0" err="1" smtClean="0"/>
              <a:t>mba</a:t>
            </a:r>
            <a:r>
              <a:rPr lang="es-ES" baseline="0" dirty="0" smtClean="0"/>
              <a:t> mitocondrial.</a:t>
            </a:r>
          </a:p>
          <a:p>
            <a:r>
              <a:rPr lang="es-ES" baseline="0" dirty="0" smtClean="0"/>
              <a:t>La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IFN gamma en CD4+ depende del metabolismo mitocondrial</a:t>
            </a:r>
          </a:p>
          <a:p>
            <a:r>
              <a:rPr lang="es-ES" baseline="0" dirty="0" smtClean="0"/>
              <a:t>Modelo TC: esplenomegalia, </a:t>
            </a:r>
            <a:r>
              <a:rPr lang="es-ES" baseline="0" dirty="0" err="1" smtClean="0"/>
              <a:t>antiDNA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afectacion</a:t>
            </a:r>
            <a:r>
              <a:rPr lang="es-ES" baseline="0" dirty="0" smtClean="0"/>
              <a:t> renal: </a:t>
            </a:r>
            <a:r>
              <a:rPr lang="es-ES" baseline="0" dirty="0" err="1" smtClean="0"/>
              <a:t>Met</a:t>
            </a:r>
            <a:r>
              <a:rPr lang="es-ES" baseline="0" dirty="0" smtClean="0"/>
              <a:t>+ 2DG disminuyo esplenomegalia, </a:t>
            </a:r>
            <a:r>
              <a:rPr lang="es-ES" baseline="0" dirty="0" err="1" smtClean="0"/>
              <a:t>titulos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antiDNA</a:t>
            </a:r>
            <a:r>
              <a:rPr lang="es-ES" baseline="0" dirty="0" smtClean="0"/>
              <a:t> y ANA y deposito de </a:t>
            </a:r>
            <a:r>
              <a:rPr lang="es-ES" baseline="0" dirty="0" err="1" smtClean="0"/>
              <a:t>inmunocomplejos</a:t>
            </a:r>
            <a:r>
              <a:rPr lang="es-ES" baseline="0" dirty="0" smtClean="0"/>
              <a:t> IgG2a y C3 </a:t>
            </a:r>
          </a:p>
          <a:p>
            <a:r>
              <a:rPr lang="es-ES" baseline="0" dirty="0" smtClean="0"/>
              <a:t>en el </a:t>
            </a:r>
            <a:r>
              <a:rPr lang="es-ES" baseline="0" dirty="0" err="1" smtClean="0"/>
              <a:t>riñon</a:t>
            </a:r>
            <a:r>
              <a:rPr lang="es-ES" baseline="0" dirty="0" smtClean="0"/>
              <a:t>.  Hallazgos similares en otros modelos de </a:t>
            </a:r>
            <a:r>
              <a:rPr lang="es-ES" baseline="0" dirty="0" err="1" smtClean="0"/>
              <a:t>raton</a:t>
            </a:r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674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Inhibicion</a:t>
            </a:r>
            <a:r>
              <a:rPr lang="es-ES" dirty="0" smtClean="0"/>
              <a:t> de la glucolisis disminuyo la puntuación </a:t>
            </a:r>
            <a:r>
              <a:rPr lang="es-ES" dirty="0" err="1" smtClean="0"/>
              <a:t>histologica</a:t>
            </a:r>
            <a:r>
              <a:rPr lang="es-ES" dirty="0" smtClean="0"/>
              <a:t> y los</a:t>
            </a:r>
            <a:r>
              <a:rPr lang="es-ES" baseline="0" dirty="0" smtClean="0"/>
              <a:t> niveles de mediadores inflamatorios en el modelo K/</a:t>
            </a:r>
            <a:r>
              <a:rPr lang="es-ES" baseline="0" dirty="0" err="1" smtClean="0"/>
              <a:t>BxN</a:t>
            </a:r>
            <a:r>
              <a:rPr lang="es-ES" baseline="0" dirty="0" smtClean="0"/>
              <a:t> de artritis en </a:t>
            </a:r>
            <a:r>
              <a:rPr lang="es-ES" baseline="0" dirty="0" err="1" smtClean="0"/>
              <a:t>raton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Tto</a:t>
            </a:r>
            <a:r>
              <a:rPr lang="es-ES" baseline="0" dirty="0" smtClean="0"/>
              <a:t> diario con </a:t>
            </a:r>
            <a:r>
              <a:rPr lang="es-ES" baseline="0" dirty="0" err="1" smtClean="0"/>
              <a:t>BrPa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Valoracion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clinica</a:t>
            </a:r>
            <a:r>
              <a:rPr lang="es-ES" baseline="0" dirty="0" smtClean="0"/>
              <a:t> diaria e </a:t>
            </a:r>
            <a:r>
              <a:rPr lang="es-ES" baseline="0" dirty="0" err="1" smtClean="0"/>
              <a:t>histologica</a:t>
            </a:r>
            <a:r>
              <a:rPr lang="es-ES" baseline="0" dirty="0" smtClean="0"/>
              <a:t>  7º </a:t>
            </a:r>
            <a:r>
              <a:rPr lang="es-ES" baseline="0" dirty="0" err="1" smtClean="0"/>
              <a:t>dia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Flechas negras </a:t>
            </a:r>
            <a:r>
              <a:rPr lang="es-ES" baseline="0" dirty="0" err="1" smtClean="0"/>
              <a:t>inflamacion</a:t>
            </a:r>
            <a:r>
              <a:rPr lang="es-ES" baseline="0" dirty="0" smtClean="0"/>
              <a:t>, flechas blancas </a:t>
            </a:r>
            <a:r>
              <a:rPr lang="es-ES" baseline="0" dirty="0" err="1" smtClean="0"/>
              <a:t>lesion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cartilago</a:t>
            </a:r>
            <a:r>
              <a:rPr lang="es-ES" baseline="0" dirty="0" smtClean="0"/>
              <a:t>.  Expresión GLUT1. Niveles de IL-6 e IL-1 a nivel articular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624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Para ser invasivo el fibroblasto sinovial reumatoide necesita desesperadamente la glucolisis</a:t>
            </a:r>
          </a:p>
          <a:p>
            <a:r>
              <a:rPr lang="es-ES" dirty="0" err="1" smtClean="0"/>
              <a:t>Expresion</a:t>
            </a:r>
            <a:r>
              <a:rPr lang="es-ES" dirty="0" smtClean="0"/>
              <a:t> masiva de PKM2 en sitios de bajo pO2. Existen inhibidores </a:t>
            </a:r>
            <a:r>
              <a:rPr lang="es-ES" dirty="0" err="1" smtClean="0"/>
              <a:t>especificos</a:t>
            </a:r>
            <a:r>
              <a:rPr lang="es-ES" dirty="0" smtClean="0"/>
              <a:t> de esta enzima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891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Niveles in vivo pO2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488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3PO inhibe</a:t>
            </a:r>
            <a:r>
              <a:rPr lang="es-ES" baseline="0" dirty="0" smtClean="0"/>
              <a:t> la glucólisis lo que inhibe la invasión, migración, </a:t>
            </a:r>
            <a:r>
              <a:rPr lang="es-ES" baseline="0" dirty="0" err="1" smtClean="0"/>
              <a:t>angiogenesis</a:t>
            </a:r>
            <a:r>
              <a:rPr lang="es-ES" baseline="0" dirty="0" smtClean="0"/>
              <a:t>, HIF y mediadores </a:t>
            </a:r>
            <a:r>
              <a:rPr lang="es-ES" baseline="0" dirty="0" err="1" smtClean="0"/>
              <a:t>proinflamatorios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Al inhibir la glucólisis inhibes la </a:t>
            </a:r>
            <a:r>
              <a:rPr lang="es-ES" dirty="0" err="1" smtClean="0"/>
              <a:t>invasion</a:t>
            </a:r>
            <a:r>
              <a:rPr lang="es-ES" dirty="0" smtClean="0"/>
              <a:t> celular y la </a:t>
            </a:r>
            <a:r>
              <a:rPr lang="es-ES" dirty="0" err="1" smtClean="0"/>
              <a:t>sintesis</a:t>
            </a:r>
            <a:r>
              <a:rPr lang="es-ES" baseline="0" dirty="0" smtClean="0"/>
              <a:t> de IL-6 e IL-8</a:t>
            </a:r>
          </a:p>
          <a:p>
            <a:r>
              <a:rPr lang="es-ES" baseline="0" dirty="0" err="1" smtClean="0"/>
              <a:t>Biocat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Transwell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invasion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chambers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143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Mtx</a:t>
            </a:r>
            <a:r>
              <a:rPr lang="es-ES" dirty="0" smtClean="0"/>
              <a:t> activa</a:t>
            </a:r>
            <a:r>
              <a:rPr lang="es-ES" baseline="0" dirty="0" smtClean="0"/>
              <a:t> AMPK, regulador clave en el metabolismo y homeostasis de glucosa; la </a:t>
            </a:r>
            <a:r>
              <a:rPr lang="es-ES" baseline="0" dirty="0" err="1" smtClean="0"/>
              <a:t>desactivacion</a:t>
            </a:r>
            <a:r>
              <a:rPr lang="es-ES" baseline="0" dirty="0" smtClean="0"/>
              <a:t> de AMPK </a:t>
            </a:r>
          </a:p>
          <a:p>
            <a:r>
              <a:rPr lang="es-ES" baseline="0" dirty="0" smtClean="0"/>
              <a:t>Aumenta la </a:t>
            </a:r>
            <a:r>
              <a:rPr lang="es-ES" baseline="0" dirty="0" err="1" smtClean="0"/>
              <a:t>disfuncion</a:t>
            </a:r>
            <a:r>
              <a:rPr lang="es-ES" baseline="0" dirty="0" smtClean="0"/>
              <a:t> mitocondrial y activa la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NFkB</a:t>
            </a:r>
            <a:r>
              <a:rPr lang="es-ES" baseline="0" dirty="0" smtClean="0"/>
              <a:t>, HIF y TNF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Succinato</a:t>
            </a:r>
            <a:r>
              <a:rPr lang="es-ES" baseline="0" dirty="0" smtClean="0"/>
              <a:t> inhibe </a:t>
            </a:r>
            <a:r>
              <a:rPr lang="es-ES" baseline="0" dirty="0" err="1" smtClean="0"/>
              <a:t>propilhidroxilasas</a:t>
            </a:r>
            <a:r>
              <a:rPr lang="es-ES" baseline="0" dirty="0" smtClean="0"/>
              <a:t>  resultando en una </a:t>
            </a:r>
            <a:r>
              <a:rPr lang="es-ES" baseline="0" dirty="0" err="1" smtClean="0"/>
              <a:t>estabilizacion</a:t>
            </a:r>
            <a:r>
              <a:rPr lang="es-ES" baseline="0" dirty="0" smtClean="0"/>
              <a:t> del HIF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938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NETosis</a:t>
            </a:r>
            <a:r>
              <a:rPr lang="es-ES" dirty="0" smtClean="0"/>
              <a:t> muerte celular</a:t>
            </a:r>
            <a:r>
              <a:rPr lang="es-ES" baseline="0" dirty="0" smtClean="0"/>
              <a:t> especifica de neutrófilos.  Formación de </a:t>
            </a:r>
            <a:r>
              <a:rPr lang="es-ES" baseline="0" dirty="0" err="1" smtClean="0"/>
              <a:t>NETs</a:t>
            </a:r>
            <a:r>
              <a:rPr lang="es-ES" baseline="0" dirty="0" smtClean="0"/>
              <a:t> compuestos de ADN, histonas y </a:t>
            </a:r>
            <a:r>
              <a:rPr lang="es-ES" baseline="0" dirty="0" err="1" smtClean="0"/>
              <a:t>peptidos</a:t>
            </a:r>
            <a:r>
              <a:rPr lang="es-ES" baseline="0" dirty="0" smtClean="0"/>
              <a:t> antimicrobianos.</a:t>
            </a:r>
            <a:endParaRPr lang="es-ES" dirty="0" smtClean="0"/>
          </a:p>
          <a:p>
            <a:r>
              <a:rPr lang="es-ES" dirty="0" err="1" smtClean="0"/>
              <a:t>NETs</a:t>
            </a:r>
            <a:r>
              <a:rPr lang="es-ES" dirty="0" smtClean="0"/>
              <a:t> importante</a:t>
            </a:r>
            <a:r>
              <a:rPr lang="es-ES" baseline="0" dirty="0" smtClean="0"/>
              <a:t> papel en patogenia LES:  diferenciación y Activación  células dendríticas </a:t>
            </a:r>
            <a:r>
              <a:rPr lang="es-ES" baseline="0" dirty="0" err="1" smtClean="0"/>
              <a:t>plasmocitoides</a:t>
            </a:r>
            <a:r>
              <a:rPr lang="es-ES" baseline="0" dirty="0" smtClean="0"/>
              <a:t>, IFN y de generación de Ac anti-DNA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Metformina</a:t>
            </a:r>
            <a:r>
              <a:rPr lang="es-ES" baseline="0" dirty="0" smtClean="0"/>
              <a:t> disminuye </a:t>
            </a:r>
            <a:r>
              <a:rPr lang="es-ES" baseline="0" dirty="0" err="1" smtClean="0"/>
              <a:t>formacion</a:t>
            </a:r>
            <a:r>
              <a:rPr lang="es-ES" baseline="0" dirty="0" smtClean="0"/>
              <a:t> de NET y de IFN</a:t>
            </a:r>
          </a:p>
          <a:p>
            <a:r>
              <a:rPr lang="es-ES" baseline="0" dirty="0" smtClean="0"/>
              <a:t>NET------- TLR-9--------activación  PDC-IFN</a:t>
            </a:r>
          </a:p>
          <a:p>
            <a:r>
              <a:rPr lang="es-ES" baseline="0" dirty="0" smtClean="0"/>
              <a:t>La formación de NET es ROS dependiente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465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Presencia de </a:t>
            </a:r>
            <a:r>
              <a:rPr lang="es-ES" dirty="0" err="1" smtClean="0"/>
              <a:t>mtDNA</a:t>
            </a:r>
            <a:r>
              <a:rPr lang="es-ES" baseline="0" dirty="0" smtClean="0"/>
              <a:t> en NET y anti-</a:t>
            </a:r>
            <a:r>
              <a:rPr lang="es-ES" baseline="0" dirty="0" err="1" smtClean="0"/>
              <a:t>mtDNA</a:t>
            </a:r>
            <a:r>
              <a:rPr lang="es-ES" baseline="0" dirty="0" smtClean="0"/>
              <a:t> en suero esta muy aumentada en LES activo y se correlaciona con </a:t>
            </a:r>
            <a:r>
              <a:rPr lang="es-ES" baseline="0" dirty="0" err="1" smtClean="0"/>
              <a:t>indices</a:t>
            </a:r>
            <a:r>
              <a:rPr lang="es-ES" baseline="0" dirty="0" smtClean="0"/>
              <a:t> de actividad de enfermedad y niveles de IFN.</a:t>
            </a:r>
          </a:p>
          <a:p>
            <a:r>
              <a:rPr lang="es-ES" baseline="0" dirty="0" smtClean="0"/>
              <a:t>Neutrófilos de pacientes con LES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276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Mayor IFN por las PDC con </a:t>
            </a:r>
            <a:r>
              <a:rPr lang="es-ES" dirty="0" err="1" smtClean="0"/>
              <a:t>mtDNA</a:t>
            </a:r>
            <a:r>
              <a:rPr lang="es-ES" baseline="0" dirty="0" smtClean="0"/>
              <a:t> que con </a:t>
            </a:r>
            <a:r>
              <a:rPr lang="es-ES" baseline="0" dirty="0" err="1" smtClean="0"/>
              <a:t>dsDNA</a:t>
            </a:r>
            <a:endParaRPr lang="es-ES" baseline="0" dirty="0" smtClean="0"/>
          </a:p>
          <a:p>
            <a:r>
              <a:rPr lang="es-ES" baseline="0" dirty="0" smtClean="0"/>
              <a:t>Presencia de </a:t>
            </a:r>
            <a:r>
              <a:rPr lang="es-ES" baseline="0" dirty="0" err="1" smtClean="0"/>
              <a:t>mtDNA</a:t>
            </a:r>
            <a:r>
              <a:rPr lang="es-ES" baseline="0" dirty="0" smtClean="0"/>
              <a:t> en NET y </a:t>
            </a:r>
            <a:r>
              <a:rPr lang="es-ES" baseline="0" dirty="0" err="1" smtClean="0"/>
              <a:t>correlacion</a:t>
            </a:r>
            <a:r>
              <a:rPr lang="es-ES" baseline="0" dirty="0" smtClean="0"/>
              <a:t> significativa con niveles de IFN e </a:t>
            </a:r>
            <a:r>
              <a:rPr lang="es-ES" baseline="0" dirty="0" err="1" smtClean="0"/>
              <a:t>indices</a:t>
            </a:r>
            <a:r>
              <a:rPr lang="es-ES" baseline="0" dirty="0" smtClean="0"/>
              <a:t> de actividad de enfermedad</a:t>
            </a:r>
          </a:p>
          <a:p>
            <a:r>
              <a:rPr lang="es-ES" baseline="0" dirty="0" smtClean="0"/>
              <a:t>Y mejor </a:t>
            </a:r>
            <a:r>
              <a:rPr lang="es-ES" baseline="0" dirty="0" err="1" smtClean="0"/>
              <a:t>correlacion</a:t>
            </a:r>
            <a:r>
              <a:rPr lang="es-ES" baseline="0" dirty="0" smtClean="0"/>
              <a:t> con nefritis </a:t>
            </a:r>
            <a:r>
              <a:rPr lang="es-ES" baseline="0" dirty="0" err="1" smtClean="0"/>
              <a:t>lupica</a:t>
            </a:r>
            <a:r>
              <a:rPr lang="es-ES" baseline="0" dirty="0" smtClean="0"/>
              <a:t> que anti-</a:t>
            </a:r>
            <a:r>
              <a:rPr lang="es-ES" baseline="0" dirty="0" err="1" smtClean="0"/>
              <a:t>dsDNA</a:t>
            </a:r>
            <a:endParaRPr lang="es-ES" baseline="0" dirty="0" smtClean="0"/>
          </a:p>
          <a:p>
            <a:r>
              <a:rPr lang="es-ES" baseline="0" dirty="0" err="1" smtClean="0"/>
              <a:t>Ademas</a:t>
            </a:r>
            <a:r>
              <a:rPr lang="es-ES" baseline="0" dirty="0" smtClean="0"/>
              <a:t> de ser mejores inductores de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IFN por PDC que </a:t>
            </a:r>
            <a:r>
              <a:rPr lang="es-ES" baseline="0" dirty="0" err="1" smtClean="0"/>
              <a:t>dsDNA</a:t>
            </a:r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122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Accion</a:t>
            </a:r>
            <a:r>
              <a:rPr lang="es-ES" dirty="0" smtClean="0"/>
              <a:t> de </a:t>
            </a:r>
            <a:r>
              <a:rPr lang="es-ES" dirty="0" err="1" smtClean="0"/>
              <a:t>metformina</a:t>
            </a:r>
            <a:r>
              <a:rPr lang="es-ES" dirty="0" smtClean="0"/>
              <a:t>: </a:t>
            </a:r>
            <a:r>
              <a:rPr lang="es-ES" dirty="0" err="1" smtClean="0"/>
              <a:t>disminucion</a:t>
            </a:r>
            <a:r>
              <a:rPr lang="es-ES" baseline="0" dirty="0" smtClean="0"/>
              <a:t> de NET, </a:t>
            </a:r>
            <a:r>
              <a:rPr lang="es-ES" baseline="0" dirty="0" err="1" smtClean="0"/>
              <a:t>mtDNA</a:t>
            </a:r>
            <a:r>
              <a:rPr lang="es-ES" baseline="0" dirty="0" smtClean="0"/>
              <a:t> e IFN y </a:t>
            </a:r>
            <a:r>
              <a:rPr lang="es-ES" baseline="0" dirty="0" err="1" smtClean="0"/>
              <a:t>correlacion</a:t>
            </a:r>
            <a:r>
              <a:rPr lang="es-ES" baseline="0" dirty="0" smtClean="0"/>
              <a:t> con dosis de </a:t>
            </a:r>
            <a:r>
              <a:rPr lang="es-ES" baseline="0" dirty="0" err="1" smtClean="0"/>
              <a:t>metformina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55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FluoroDeoxiGlucosa</a:t>
            </a:r>
            <a:r>
              <a:rPr lang="es-ES" baseline="0" dirty="0" smtClean="0"/>
              <a:t> FDG-PET </a:t>
            </a:r>
            <a:r>
              <a:rPr lang="es-ES" baseline="0" dirty="0" err="1" smtClean="0"/>
              <a:t>Scan</a:t>
            </a:r>
            <a:endParaRPr lang="es-ES" baseline="0" dirty="0" smtClean="0"/>
          </a:p>
          <a:p>
            <a:r>
              <a:rPr lang="es-ES" baseline="0" dirty="0" smtClean="0"/>
              <a:t>La glucólisis es esencial para el funcionamiento de las </a:t>
            </a:r>
            <a:r>
              <a:rPr lang="es-ES" baseline="0" dirty="0" err="1" smtClean="0"/>
              <a:t>celulas</a:t>
            </a:r>
            <a:r>
              <a:rPr lang="es-ES" baseline="0" dirty="0" smtClean="0"/>
              <a:t> inflamatorias, si bloqueas la glucólisis bloqueas la inflamación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097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102 pacientes con LES. Estudio in vitro </a:t>
            </a:r>
            <a:r>
              <a:rPr lang="es-ES" baseline="0" dirty="0" err="1" smtClean="0"/>
              <a:t>neutrofilos</a:t>
            </a: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Metformina</a:t>
            </a:r>
            <a:r>
              <a:rPr lang="es-ES" baseline="0" dirty="0" smtClean="0"/>
              <a:t> 500 mg/8horas, ajuste de dosis según tolerancia.  Disminución esteroides según juicio </a:t>
            </a:r>
            <a:r>
              <a:rPr lang="es-ES" baseline="0" dirty="0" err="1" smtClean="0"/>
              <a:t>clinico</a:t>
            </a: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708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Reduccion</a:t>
            </a:r>
            <a:r>
              <a:rPr lang="es-ES" dirty="0" smtClean="0"/>
              <a:t> de brotes, dosis de </a:t>
            </a:r>
            <a:r>
              <a:rPr lang="es-ES" dirty="0" err="1" smtClean="0"/>
              <a:t>prednisona</a:t>
            </a:r>
            <a:r>
              <a:rPr lang="es-ES" baseline="0" dirty="0" smtClean="0"/>
              <a:t> y IMC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07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Glucolisis: </a:t>
            </a:r>
            <a:r>
              <a:rPr lang="es-ES" dirty="0" err="1" smtClean="0"/>
              <a:t>via</a:t>
            </a:r>
            <a:r>
              <a:rPr lang="es-ES" dirty="0" smtClean="0"/>
              <a:t> ineficaz de obtención de </a:t>
            </a:r>
            <a:r>
              <a:rPr lang="es-ES" dirty="0" err="1" smtClean="0"/>
              <a:t>energia</a:t>
            </a:r>
            <a:r>
              <a:rPr lang="es-ES" dirty="0" smtClean="0"/>
              <a:t> (2 ATP x glucosa)</a:t>
            </a:r>
            <a:r>
              <a:rPr lang="es-ES" baseline="0" dirty="0" smtClean="0"/>
              <a:t> pero </a:t>
            </a:r>
            <a:r>
              <a:rPr lang="es-ES" baseline="0" dirty="0" err="1" smtClean="0"/>
              <a:t>sintesis</a:t>
            </a:r>
            <a:r>
              <a:rPr lang="es-ES" baseline="0" dirty="0" smtClean="0"/>
              <a:t> de NADH (cofactor de numerosas enzimas) y de precursores de ribosa (</a:t>
            </a:r>
            <a:r>
              <a:rPr lang="es-ES" baseline="0" dirty="0" err="1" smtClean="0"/>
              <a:t>nucleotidos</a:t>
            </a:r>
            <a:r>
              <a:rPr lang="es-ES" baseline="0" dirty="0" smtClean="0"/>
              <a:t>), </a:t>
            </a:r>
            <a:r>
              <a:rPr lang="es-ES" baseline="0" dirty="0" err="1" smtClean="0"/>
              <a:t>aminoacidos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acidos</a:t>
            </a:r>
            <a:r>
              <a:rPr lang="es-ES" baseline="0" dirty="0" smtClean="0"/>
              <a:t> grasos.  </a:t>
            </a:r>
            <a:r>
              <a:rPr lang="es-ES" baseline="0" dirty="0" err="1" smtClean="0"/>
              <a:t>Mitogen-activated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protein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Kinase</a:t>
            </a:r>
            <a:r>
              <a:rPr lang="es-ES" baseline="0" dirty="0" smtClean="0"/>
              <a:t> (MAPK) y </a:t>
            </a:r>
            <a:r>
              <a:rPr lang="es-ES" baseline="0" dirty="0" err="1" smtClean="0"/>
              <a:t>fofatidilinositol</a:t>
            </a:r>
            <a:r>
              <a:rPr lang="es-ES" baseline="0" dirty="0" smtClean="0"/>
              <a:t> 3 </a:t>
            </a:r>
            <a:r>
              <a:rPr lang="es-ES" baseline="0" dirty="0" err="1" smtClean="0"/>
              <a:t>kinasa</a:t>
            </a:r>
            <a:r>
              <a:rPr lang="es-ES" baseline="0" dirty="0" smtClean="0"/>
              <a:t> (PI3K)  promueven el metabolismo </a:t>
            </a:r>
            <a:r>
              <a:rPr lang="es-ES" baseline="0" dirty="0" err="1" smtClean="0"/>
              <a:t>glucolitico</a:t>
            </a:r>
            <a:r>
              <a:rPr lang="es-ES" baseline="0" dirty="0" smtClean="0"/>
              <a:t>. Papel dominante y esencial de la glucolisis en la </a:t>
            </a:r>
            <a:r>
              <a:rPr lang="es-ES" baseline="0" dirty="0" err="1" smtClean="0"/>
              <a:t>celulas</a:t>
            </a:r>
            <a:r>
              <a:rPr lang="es-ES" baseline="0" dirty="0" smtClean="0"/>
              <a:t> con rápida proliferación.  O2 en verde, oxigeno independiente en azul, inhibidores en gris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45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Ciclo de Krebs en </a:t>
            </a:r>
            <a:r>
              <a:rPr lang="es-ES" dirty="0" err="1" smtClean="0"/>
              <a:t>celulas</a:t>
            </a:r>
            <a:r>
              <a:rPr lang="es-ES" baseline="0" dirty="0" smtClean="0"/>
              <a:t> quiescentes o no proliferativas. Unido a </a:t>
            </a:r>
            <a:r>
              <a:rPr lang="es-ES" baseline="0" dirty="0" err="1" smtClean="0"/>
              <a:t>fosforilacion</a:t>
            </a:r>
            <a:r>
              <a:rPr lang="es-ES" baseline="0" dirty="0" smtClean="0"/>
              <a:t> oxidativa: modo altamente eficaz de generar ATP.  Nexo entre varias </a:t>
            </a:r>
            <a:r>
              <a:rPr lang="es-ES" baseline="0" dirty="0" err="1" smtClean="0"/>
              <a:t>vias</a:t>
            </a:r>
            <a:r>
              <a:rPr lang="es-ES" baseline="0" dirty="0" smtClean="0"/>
              <a:t> metabólicas:  </a:t>
            </a:r>
            <a:r>
              <a:rPr lang="es-ES" baseline="0" dirty="0" err="1" smtClean="0"/>
              <a:t>Acidos</a:t>
            </a:r>
            <a:r>
              <a:rPr lang="es-ES" baseline="0" dirty="0" smtClean="0"/>
              <a:t> grasos y </a:t>
            </a:r>
            <a:r>
              <a:rPr lang="es-ES" baseline="0" dirty="0" err="1" smtClean="0"/>
              <a:t>piruvato</a:t>
            </a:r>
            <a:r>
              <a:rPr lang="es-ES" baseline="0" dirty="0" smtClean="0"/>
              <a:t> entran por Acetil </a:t>
            </a:r>
            <a:r>
              <a:rPr lang="es-ES" baseline="0" dirty="0" err="1" smtClean="0"/>
              <a:t>CoA</a:t>
            </a:r>
            <a:r>
              <a:rPr lang="es-ES" baseline="0" dirty="0" smtClean="0"/>
              <a:t>,  glutamina a </a:t>
            </a:r>
            <a:r>
              <a:rPr lang="es-ES" baseline="0" dirty="0" err="1" smtClean="0"/>
              <a:t>traves</a:t>
            </a:r>
            <a:r>
              <a:rPr lang="es-ES" baseline="0" dirty="0" smtClean="0"/>
              <a:t> de alfa </a:t>
            </a:r>
            <a:r>
              <a:rPr lang="es-ES" baseline="0" dirty="0" err="1" smtClean="0"/>
              <a:t>cetoglutarato</a:t>
            </a:r>
            <a:r>
              <a:rPr lang="es-ES" baseline="0" dirty="0" smtClean="0"/>
              <a:t>. NADH y FADH a la cadena de transporte de electrones para la </a:t>
            </a:r>
            <a:r>
              <a:rPr lang="es-ES" baseline="0" dirty="0" err="1" smtClean="0"/>
              <a:t>fosforilación</a:t>
            </a:r>
            <a:r>
              <a:rPr lang="es-ES" baseline="0" dirty="0" smtClean="0"/>
              <a:t> oxidativa y </a:t>
            </a:r>
            <a:r>
              <a:rPr lang="es-ES" baseline="0" dirty="0" err="1" smtClean="0"/>
              <a:t>sintesis</a:t>
            </a:r>
            <a:r>
              <a:rPr lang="es-ES" baseline="0" dirty="0" smtClean="0"/>
              <a:t> muy eficaz de ATP.</a:t>
            </a:r>
          </a:p>
          <a:p>
            <a:r>
              <a:rPr lang="es-ES" baseline="0" dirty="0" smtClean="0"/>
              <a:t>Roto en </a:t>
            </a:r>
            <a:r>
              <a:rPr lang="es-ES" baseline="0" dirty="0" err="1" smtClean="0"/>
              <a:t>macrofago</a:t>
            </a:r>
            <a:r>
              <a:rPr lang="es-ES" baseline="0" dirty="0" smtClean="0"/>
              <a:t> y CD activada.  Acido </a:t>
            </a:r>
            <a:r>
              <a:rPr lang="es-ES" baseline="0" dirty="0" err="1" smtClean="0"/>
              <a:t>itaconico</a:t>
            </a:r>
            <a:r>
              <a:rPr lang="es-ES" baseline="0" dirty="0" smtClean="0"/>
              <a:t> efecto bactericida directo en Salmonella y </a:t>
            </a:r>
            <a:r>
              <a:rPr lang="es-ES" baseline="0" dirty="0" err="1" smtClean="0"/>
              <a:t>Mycobacteria</a:t>
            </a:r>
            <a:r>
              <a:rPr lang="es-ES" baseline="0" dirty="0" smtClean="0"/>
              <a:t>.</a:t>
            </a:r>
          </a:p>
          <a:p>
            <a:r>
              <a:rPr lang="es-ES" baseline="0" dirty="0" err="1" smtClean="0"/>
              <a:t>Succinato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activacion</a:t>
            </a:r>
            <a:r>
              <a:rPr lang="es-ES" baseline="0" dirty="0" smtClean="0"/>
              <a:t> de HIF en </a:t>
            </a:r>
            <a:r>
              <a:rPr lang="es-ES" baseline="0" dirty="0" err="1" smtClean="0"/>
              <a:t>normoxia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IL-1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82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Via</a:t>
            </a:r>
            <a:r>
              <a:rPr lang="es-ES" dirty="0" smtClean="0"/>
              <a:t> pentosa</a:t>
            </a:r>
            <a:r>
              <a:rPr lang="es-ES" baseline="0" dirty="0" smtClean="0"/>
              <a:t> fosfato: </a:t>
            </a:r>
            <a:r>
              <a:rPr lang="es-ES" dirty="0" smtClean="0"/>
              <a:t>Intermediarios</a:t>
            </a:r>
            <a:r>
              <a:rPr lang="es-ES" baseline="0" dirty="0" smtClean="0"/>
              <a:t> de la glucolisis para la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nucleotidos</a:t>
            </a:r>
            <a:r>
              <a:rPr lang="es-ES" baseline="0" dirty="0" smtClean="0"/>
              <a:t> y precursores de </a:t>
            </a:r>
            <a:r>
              <a:rPr lang="es-ES" baseline="0" dirty="0" err="1" smtClean="0"/>
              <a:t>aminoacidos</a:t>
            </a:r>
            <a:r>
              <a:rPr lang="es-ES" baseline="0" dirty="0" smtClean="0"/>
              <a:t> necesarios para el crecimiento y </a:t>
            </a:r>
            <a:r>
              <a:rPr lang="es-ES" baseline="0" dirty="0" err="1" smtClean="0"/>
              <a:t>proliferacion</a:t>
            </a:r>
            <a:r>
              <a:rPr lang="es-ES" baseline="0" dirty="0" smtClean="0"/>
              <a:t> celular (</a:t>
            </a:r>
            <a:r>
              <a:rPr lang="es-ES" baseline="0" dirty="0" err="1" smtClean="0"/>
              <a:t>via</a:t>
            </a:r>
            <a:r>
              <a:rPr lang="es-ES" baseline="0" dirty="0" smtClean="0"/>
              <a:t> no-oxidativa) y </a:t>
            </a:r>
            <a:r>
              <a:rPr lang="es-ES" baseline="0" dirty="0" err="1" smtClean="0"/>
              <a:t>sintesis</a:t>
            </a:r>
            <a:r>
              <a:rPr lang="es-ES" baseline="0" dirty="0" smtClean="0"/>
              <a:t> de NADPH (</a:t>
            </a:r>
            <a:r>
              <a:rPr lang="es-ES" baseline="0" dirty="0" err="1" smtClean="0"/>
              <a:t>via</a:t>
            </a:r>
            <a:r>
              <a:rPr lang="es-ES" baseline="0" dirty="0" smtClean="0"/>
              <a:t> oxidativa) para mantener el potencial </a:t>
            </a:r>
            <a:r>
              <a:rPr lang="es-ES" baseline="0" dirty="0" err="1" smtClean="0"/>
              <a:t>redox</a:t>
            </a:r>
            <a:r>
              <a:rPr lang="es-ES" baseline="0" dirty="0" smtClean="0"/>
              <a:t> en la </a:t>
            </a:r>
            <a:r>
              <a:rPr lang="es-ES" baseline="0" dirty="0" err="1" smtClean="0"/>
              <a:t>celula</a:t>
            </a:r>
            <a:r>
              <a:rPr lang="es-ES" baseline="0" dirty="0" smtClean="0"/>
              <a:t> (generación ROS)</a:t>
            </a:r>
          </a:p>
          <a:p>
            <a:r>
              <a:rPr lang="es-ES" baseline="0" dirty="0" smtClean="0"/>
              <a:t>Glucolisis: en </a:t>
            </a:r>
            <a:r>
              <a:rPr lang="es-ES" baseline="0" dirty="0" err="1" smtClean="0"/>
              <a:t>macrofagos</a:t>
            </a:r>
            <a:r>
              <a:rPr lang="es-ES" baseline="0" dirty="0" smtClean="0"/>
              <a:t> M1 como respuesta a HIF, que </a:t>
            </a:r>
            <a:r>
              <a:rPr lang="es-ES" baseline="0" dirty="0" err="1" smtClean="0"/>
              <a:t>tambien</a:t>
            </a:r>
            <a:r>
              <a:rPr lang="es-ES" baseline="0" dirty="0" smtClean="0"/>
              <a:t> induce la </a:t>
            </a:r>
            <a:r>
              <a:rPr lang="es-ES" baseline="0" dirty="0" err="1" smtClean="0"/>
              <a:t>expresion</a:t>
            </a:r>
            <a:r>
              <a:rPr lang="es-ES" baseline="0" dirty="0" smtClean="0"/>
              <a:t> de genes que codifican citoquinas inflamatorias; s/t IL-1.  </a:t>
            </a:r>
            <a:r>
              <a:rPr lang="es-ES" baseline="0" dirty="0" err="1" smtClean="0"/>
              <a:t>hexokinasa</a:t>
            </a:r>
            <a:r>
              <a:rPr lang="es-ES" baseline="0" dirty="0" smtClean="0"/>
              <a:t> 1 </a:t>
            </a:r>
            <a:r>
              <a:rPr lang="es-ES" baseline="0" dirty="0" err="1" smtClean="0"/>
              <a:t>tb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interactua</a:t>
            </a:r>
            <a:r>
              <a:rPr lang="es-ES" baseline="0" dirty="0" smtClean="0"/>
              <a:t> directamente con el </a:t>
            </a:r>
            <a:r>
              <a:rPr lang="es-ES" baseline="0" dirty="0" err="1" smtClean="0"/>
              <a:t>inflamasoma</a:t>
            </a:r>
            <a:r>
              <a:rPr lang="es-ES" baseline="0" dirty="0" smtClean="0"/>
              <a:t> NLRP3 con </a:t>
            </a:r>
            <a:r>
              <a:rPr lang="es-ES" baseline="0" dirty="0" err="1" smtClean="0"/>
              <a:t>activacion</a:t>
            </a:r>
            <a:r>
              <a:rPr lang="es-ES" baseline="0" dirty="0" smtClean="0"/>
              <a:t> de la </a:t>
            </a:r>
            <a:r>
              <a:rPr lang="es-ES" baseline="0" dirty="0" err="1" smtClean="0"/>
              <a:t>caspasa</a:t>
            </a:r>
            <a:r>
              <a:rPr lang="es-ES" baseline="0" dirty="0" smtClean="0"/>
              <a:t> 1 y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IL-1. </a:t>
            </a:r>
            <a:r>
              <a:rPr lang="es-ES" baseline="0" dirty="0" err="1" smtClean="0"/>
              <a:t>Gluceraldehido</a:t>
            </a:r>
            <a:r>
              <a:rPr lang="es-ES" baseline="0" dirty="0" smtClean="0"/>
              <a:t> 3 fosfato deshidrogenasa (GADPH) unida a </a:t>
            </a:r>
            <a:r>
              <a:rPr lang="es-ES" baseline="0" dirty="0" err="1" smtClean="0"/>
              <a:t>mRNA</a:t>
            </a:r>
            <a:r>
              <a:rPr lang="es-ES" baseline="0" dirty="0" smtClean="0"/>
              <a:t> codificando IFN gamma, glucolisis la separa induciendo </a:t>
            </a:r>
            <a:r>
              <a:rPr lang="es-ES" baseline="0" dirty="0" err="1" smtClean="0"/>
              <a:t>sintesis</a:t>
            </a:r>
            <a:r>
              <a:rPr lang="es-ES" baseline="0" dirty="0" smtClean="0"/>
              <a:t> de IFN.  Glucolisis </a:t>
            </a:r>
            <a:r>
              <a:rPr lang="es-ES" baseline="0" dirty="0" err="1" smtClean="0"/>
              <a:t>tambien</a:t>
            </a:r>
            <a:r>
              <a:rPr lang="es-ES" baseline="0" dirty="0" smtClean="0"/>
              <a:t> crucial para </a:t>
            </a:r>
            <a:r>
              <a:rPr lang="es-ES" baseline="0" dirty="0" err="1" smtClean="0"/>
              <a:t>celulas</a:t>
            </a:r>
            <a:r>
              <a:rPr lang="es-ES" baseline="0" dirty="0" smtClean="0"/>
              <a:t> NK, Th1, Th 2 y Th 17. </a:t>
            </a:r>
            <a:r>
              <a:rPr lang="es-ES" baseline="0" dirty="0" err="1" smtClean="0"/>
              <a:t>Enolasa</a:t>
            </a:r>
            <a:r>
              <a:rPr lang="es-ES" baseline="0" dirty="0" smtClean="0"/>
              <a:t> promueve </a:t>
            </a:r>
            <a:r>
              <a:rPr lang="es-ES" baseline="0" dirty="0" err="1" smtClean="0"/>
              <a:t>funcion</a:t>
            </a:r>
            <a:r>
              <a:rPr lang="es-ES" baseline="0" dirty="0" smtClean="0"/>
              <a:t> supresora </a:t>
            </a:r>
            <a:r>
              <a:rPr lang="es-ES" baseline="0" dirty="0" err="1" smtClean="0"/>
              <a:t>Treg</a:t>
            </a:r>
            <a:r>
              <a:rPr lang="es-ES" baseline="0" dirty="0" smtClean="0"/>
              <a:t> regulando la </a:t>
            </a:r>
            <a:r>
              <a:rPr lang="es-ES" baseline="0" dirty="0" err="1" smtClean="0"/>
              <a:t>expresion</a:t>
            </a:r>
            <a:r>
              <a:rPr lang="es-ES" baseline="0" dirty="0" smtClean="0"/>
              <a:t> de FOXP3.  CARKL: </a:t>
            </a:r>
            <a:r>
              <a:rPr lang="es-ES" baseline="0" dirty="0" err="1" smtClean="0"/>
              <a:t>carbohydrate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kinasa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protein</a:t>
            </a:r>
            <a:r>
              <a:rPr lang="es-ES" baseline="0" dirty="0" smtClean="0"/>
              <a:t> ( como factor limitante de la </a:t>
            </a:r>
            <a:r>
              <a:rPr lang="es-ES" baseline="0" dirty="0" err="1" smtClean="0"/>
              <a:t>via</a:t>
            </a:r>
            <a:r>
              <a:rPr lang="es-ES" baseline="0" dirty="0" smtClean="0"/>
              <a:t> PPP, si se suprime M1 se vuelve M2) PKM2 </a:t>
            </a:r>
            <a:r>
              <a:rPr lang="es-ES" baseline="0" dirty="0" err="1" smtClean="0"/>
              <a:t>piruvato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kinasa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isoenzima</a:t>
            </a:r>
            <a:r>
              <a:rPr lang="es-ES" baseline="0" dirty="0" smtClean="0"/>
              <a:t> 2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648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Oxidación</a:t>
            </a:r>
            <a:r>
              <a:rPr lang="es-ES" baseline="0" dirty="0" smtClean="0"/>
              <a:t> AG: mas de 6 carbonos: </a:t>
            </a:r>
            <a:r>
              <a:rPr lang="es-ES" baseline="0" dirty="0" err="1" smtClean="0"/>
              <a:t>carnitilpalmitoiltransferasa</a:t>
            </a:r>
            <a:r>
              <a:rPr lang="es-ES" baseline="0" dirty="0" smtClean="0"/>
              <a:t> dentro de la mitocondria. Cantidades enormes de ATP.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citokinas</a:t>
            </a:r>
            <a:r>
              <a:rPr lang="es-ES" baseline="0" dirty="0" smtClean="0"/>
              <a:t> supresoras lo que conlleva a </a:t>
            </a:r>
            <a:r>
              <a:rPr lang="es-ES" baseline="0" dirty="0" err="1" smtClean="0"/>
              <a:t>inmuno</a:t>
            </a:r>
            <a:r>
              <a:rPr lang="es-ES" baseline="0" dirty="0" smtClean="0"/>
              <a:t> tolerancia e </a:t>
            </a:r>
            <a:r>
              <a:rPr lang="es-ES" baseline="0" dirty="0" err="1" smtClean="0"/>
              <a:t>inhibicion</a:t>
            </a:r>
            <a:r>
              <a:rPr lang="es-ES" baseline="0" dirty="0" smtClean="0"/>
              <a:t> de la </a:t>
            </a:r>
            <a:r>
              <a:rPr lang="es-ES" baseline="0" dirty="0" err="1" smtClean="0"/>
              <a:t>inflamacion</a:t>
            </a:r>
            <a:r>
              <a:rPr lang="es-ES" baseline="0" dirty="0" smtClean="0"/>
              <a:t>. PERSISTENCIA</a:t>
            </a:r>
          </a:p>
          <a:p>
            <a:r>
              <a:rPr lang="es-ES" baseline="0" dirty="0" err="1" smtClean="0"/>
              <a:t>Sintesis</a:t>
            </a:r>
            <a:r>
              <a:rPr lang="es-ES" baseline="0" dirty="0" smtClean="0"/>
              <a:t> AG acoplada a </a:t>
            </a:r>
            <a:r>
              <a:rPr lang="es-ES" baseline="0" dirty="0" err="1" smtClean="0"/>
              <a:t>señalizacion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mTOR</a:t>
            </a:r>
            <a:r>
              <a:rPr lang="es-ES" baseline="0" dirty="0" smtClean="0"/>
              <a:t>. Precursores derivados de otras </a:t>
            </a:r>
            <a:r>
              <a:rPr lang="es-ES" baseline="0" dirty="0" err="1" smtClean="0"/>
              <a:t>vias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metabolicas</a:t>
            </a:r>
            <a:r>
              <a:rPr lang="es-ES" baseline="0" dirty="0" smtClean="0"/>
              <a:t>: glucolisis, TCA y PPP.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citokinas</a:t>
            </a:r>
            <a:r>
              <a:rPr lang="es-ES" baseline="0" dirty="0" smtClean="0"/>
              <a:t> inflamatorias, </a:t>
            </a:r>
            <a:r>
              <a:rPr lang="es-ES" baseline="0" dirty="0" err="1" smtClean="0"/>
              <a:t>proliferacion</a:t>
            </a:r>
            <a:r>
              <a:rPr lang="es-ES" baseline="0" dirty="0" smtClean="0"/>
              <a:t> celular, diferenciación monocito en </a:t>
            </a:r>
            <a:r>
              <a:rPr lang="es-ES" baseline="0" dirty="0" err="1" smtClean="0"/>
              <a:t>macrofago</a:t>
            </a:r>
            <a:r>
              <a:rPr lang="es-ES" baseline="0" dirty="0" smtClean="0"/>
              <a:t>. Proliferación tras la </a:t>
            </a:r>
            <a:r>
              <a:rPr lang="es-ES" baseline="0" dirty="0" err="1" smtClean="0"/>
              <a:t>activacion</a:t>
            </a:r>
            <a:r>
              <a:rPr lang="es-ES" baseline="0" dirty="0" smtClean="0"/>
              <a:t> de los receptores antigénicos de estas células.  </a:t>
            </a:r>
            <a:r>
              <a:rPr lang="es-ES" baseline="0" dirty="0" err="1" smtClean="0"/>
              <a:t>AcetilCoA</a:t>
            </a:r>
            <a:r>
              <a:rPr lang="es-ES" baseline="0" dirty="0" smtClean="0"/>
              <a:t>- </a:t>
            </a:r>
            <a:r>
              <a:rPr lang="es-ES" baseline="0" dirty="0" err="1" smtClean="0"/>
              <a:t>carboxilasa</a:t>
            </a:r>
            <a:r>
              <a:rPr lang="es-ES" baseline="0" dirty="0" smtClean="0"/>
              <a:t> 1 (ACC1) como paso limitante en síntesis de AG, su inhibición impide la diferenciación de Th17</a:t>
            </a:r>
          </a:p>
          <a:p>
            <a:r>
              <a:rPr lang="es-ES" dirty="0" smtClean="0"/>
              <a:t>LPS y citoquinas aumentan la síntesis de ácidos grasos en macrófagos lo que es crucial para su diferenciación y función inflamatoria</a:t>
            </a:r>
          </a:p>
          <a:p>
            <a:r>
              <a:rPr lang="es-ES" dirty="0" smtClean="0"/>
              <a:t>Activación </a:t>
            </a:r>
            <a:r>
              <a:rPr lang="es-ES" dirty="0" err="1" smtClean="0"/>
              <a:t>celulas</a:t>
            </a:r>
            <a:r>
              <a:rPr lang="es-ES" dirty="0" smtClean="0"/>
              <a:t> dendríticas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02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macrófagos: glutamina y arginina son necesarios para la </a:t>
            </a:r>
            <a:r>
              <a:rPr lang="es-ES" dirty="0" err="1" smtClean="0"/>
              <a:t>sintesis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citokinas</a:t>
            </a:r>
            <a:r>
              <a:rPr lang="es-ES" baseline="0" dirty="0" smtClean="0"/>
              <a:t> (IL-1) y NO. El destino de Arginina en el </a:t>
            </a:r>
            <a:r>
              <a:rPr lang="es-ES" baseline="0" dirty="0" err="1" smtClean="0"/>
              <a:t>macrofago</a:t>
            </a:r>
            <a:r>
              <a:rPr lang="es-ES" baseline="0" dirty="0" smtClean="0"/>
              <a:t> determina el fenotipo tolerante o el inflamatorio (menor mortalidad en shock </a:t>
            </a:r>
            <a:r>
              <a:rPr lang="es-ES" baseline="0" dirty="0" err="1" smtClean="0"/>
              <a:t>septico</a:t>
            </a:r>
            <a:r>
              <a:rPr lang="es-ES" baseline="0" dirty="0" smtClean="0"/>
              <a:t> inducido por LPS en ratones deficientes en </a:t>
            </a:r>
            <a:r>
              <a:rPr lang="es-ES" baseline="0" dirty="0" err="1" smtClean="0"/>
              <a:t>iNOS</a:t>
            </a:r>
            <a:r>
              <a:rPr lang="es-ES" baseline="0" dirty="0" smtClean="0"/>
              <a:t>).  El catabolismo del </a:t>
            </a:r>
            <a:r>
              <a:rPr lang="es-ES" baseline="0" dirty="0" err="1" smtClean="0"/>
              <a:t>triptofano</a:t>
            </a:r>
            <a:r>
              <a:rPr lang="es-ES" baseline="0" dirty="0" smtClean="0"/>
              <a:t> por parte del </a:t>
            </a:r>
            <a:r>
              <a:rPr lang="es-ES" baseline="0" dirty="0" err="1" smtClean="0"/>
              <a:t>macrofago</a:t>
            </a:r>
            <a:r>
              <a:rPr lang="es-ES" baseline="0" dirty="0" smtClean="0"/>
              <a:t> inhibe la proliferación de patógenos y células T.  Competición por el uso de </a:t>
            </a:r>
            <a:r>
              <a:rPr lang="es-ES" baseline="0" dirty="0" err="1" smtClean="0"/>
              <a:t>triptofano</a:t>
            </a:r>
            <a:r>
              <a:rPr lang="es-ES" baseline="0" dirty="0" smtClean="0"/>
              <a:t> en el entorno inmune. Inhibición </a:t>
            </a:r>
            <a:r>
              <a:rPr lang="es-ES" baseline="0" dirty="0" err="1" smtClean="0"/>
              <a:t>glutaminasa</a:t>
            </a:r>
            <a:r>
              <a:rPr lang="es-ES" baseline="0" dirty="0" smtClean="0"/>
              <a:t>: menor </a:t>
            </a:r>
            <a:r>
              <a:rPr lang="es-ES" baseline="0" dirty="0" err="1" smtClean="0"/>
              <a:t>produccion</a:t>
            </a:r>
            <a:r>
              <a:rPr lang="es-ES" baseline="0" dirty="0" smtClean="0"/>
              <a:t> de NO</a:t>
            </a:r>
          </a:p>
          <a:p>
            <a:r>
              <a:rPr lang="es-ES" baseline="0" dirty="0" smtClean="0"/>
              <a:t>En linfocitos T: </a:t>
            </a:r>
            <a:r>
              <a:rPr lang="es-ES" baseline="0" dirty="0" err="1" smtClean="0"/>
              <a:t>Glu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Arg</a:t>
            </a:r>
            <a:r>
              <a:rPr lang="es-ES" baseline="0" dirty="0" smtClean="0"/>
              <a:t> necesarios para activación </a:t>
            </a:r>
            <a:r>
              <a:rPr lang="es-ES" baseline="0" dirty="0" err="1" smtClean="0"/>
              <a:t>celula</a:t>
            </a:r>
            <a:r>
              <a:rPr lang="es-ES" baseline="0" dirty="0" smtClean="0"/>
              <a:t> T y B  tras estimulo del receptor de antígeno con proliferación celular y </a:t>
            </a:r>
            <a:r>
              <a:rPr lang="es-ES" baseline="0" dirty="0" err="1" smtClean="0"/>
              <a:t>sintesis</a:t>
            </a:r>
            <a:r>
              <a:rPr lang="es-ES" baseline="0" dirty="0" smtClean="0"/>
              <a:t> de citoquinas. Debe de haber disponibilidad suficiente de ambos para </a:t>
            </a:r>
            <a:r>
              <a:rPr lang="es-ES" baseline="0" dirty="0" err="1" smtClean="0"/>
              <a:t>activacion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mTOR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Triptofano</a:t>
            </a:r>
            <a:r>
              <a:rPr lang="es-ES" baseline="0" dirty="0" smtClean="0"/>
              <a:t> tiene papel muy importante en promover la </a:t>
            </a:r>
            <a:r>
              <a:rPr lang="es-ES" baseline="0" dirty="0" err="1" smtClean="0"/>
              <a:t>proliferacion</a:t>
            </a:r>
            <a:r>
              <a:rPr lang="es-ES" baseline="0" dirty="0" smtClean="0"/>
              <a:t> del linfocito T y su falta induce fallo a respuesta a infecciones o tumores.  </a:t>
            </a:r>
            <a:r>
              <a:rPr lang="es-ES" baseline="0" dirty="0" err="1" smtClean="0"/>
              <a:t>mTOR</a:t>
            </a:r>
            <a:r>
              <a:rPr lang="es-ES" baseline="0" dirty="0" smtClean="0"/>
              <a:t> acopla disponibilidad de nutrientes al crecimiento y proliferación celular.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41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glucólisis es esencial para la función de la célula inmune: macrófago, Th17, Th1, Th2, CD8 efectores y células dendríticas. </a:t>
            </a:r>
          </a:p>
          <a:p>
            <a:r>
              <a:rPr lang="es-ES" dirty="0" smtClean="0"/>
              <a:t>Aunque sea menos eficaz generando ATP ( 2 x 36 de la </a:t>
            </a:r>
            <a:r>
              <a:rPr lang="es-ES" dirty="0" err="1" smtClean="0"/>
              <a:t>fosOx</a:t>
            </a:r>
            <a:r>
              <a:rPr lang="es-ES" dirty="0" smtClean="0"/>
              <a:t>). </a:t>
            </a:r>
          </a:p>
          <a:p>
            <a:r>
              <a:rPr lang="es-ES" dirty="0" smtClean="0"/>
              <a:t>La glucólisis se activa rápidamente y quizás sea mas importante la generación de intermediarios metabólicos para apoyar el rápido crecimiento celular.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81E2-4F14-42F4-ACBE-CF1FA4B5584A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0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90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02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6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08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86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18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45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28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27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23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36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A3D6-0745-4534-A0FC-851F5F340A70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288E-2427-4451-9B02-91E392B14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31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77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99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Colocalización</a:t>
            </a:r>
            <a:r>
              <a:rPr lang="es-ES" sz="2800" dirty="0" smtClean="0"/>
              <a:t> inflamación y actividad metabólica en AR </a:t>
            </a:r>
            <a:endParaRPr lang="es-E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4464495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1520" y="587727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</a:t>
            </a:r>
            <a:r>
              <a:rPr lang="es-ES" dirty="0" err="1" smtClean="0"/>
              <a:t>Biniecka</a:t>
            </a:r>
            <a:r>
              <a:rPr lang="es-ES" dirty="0" smtClean="0"/>
              <a:t> M, et al. Ann </a:t>
            </a:r>
            <a:r>
              <a:rPr lang="es-ES" dirty="0" err="1" smtClean="0"/>
              <a:t>Rheum</a:t>
            </a:r>
            <a:r>
              <a:rPr lang="es-ES" dirty="0" smtClean="0"/>
              <a:t> </a:t>
            </a:r>
            <a:r>
              <a:rPr lang="es-ES" dirty="0" err="1" smtClean="0"/>
              <a:t>Dis</a:t>
            </a:r>
            <a:r>
              <a:rPr lang="es-ES" dirty="0" smtClean="0"/>
              <a:t> 2016;0:1–9. doi:10.1136/annrheumdis-2015-208476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7"/>
            <a:ext cx="9144000" cy="61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11960" y="5949280"/>
            <a:ext cx="493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Principales vías metabólicas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18864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Glucólisis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77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" y="0"/>
            <a:ext cx="912459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5435869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4000" dirty="0" smtClean="0">
              <a:solidFill>
                <a:prstClr val="black"/>
              </a:solidFill>
            </a:endParaRPr>
          </a:p>
          <a:p>
            <a:pPr lvl="0"/>
            <a:r>
              <a:rPr lang="es-ES" sz="4000" dirty="0" smtClean="0">
                <a:solidFill>
                  <a:prstClr val="black"/>
                </a:solidFill>
              </a:rPr>
              <a:t>Ciclo </a:t>
            </a:r>
            <a:r>
              <a:rPr lang="es-ES" sz="4000" dirty="0">
                <a:solidFill>
                  <a:prstClr val="black"/>
                </a:solidFill>
              </a:rPr>
              <a:t>de Krebs</a:t>
            </a:r>
          </a:p>
        </p:txBody>
      </p:sp>
    </p:spTree>
    <p:extLst>
      <p:ext uri="{BB962C8B-B14F-4D97-AF65-F5344CB8AC3E}">
        <p14:creationId xmlns:p14="http://schemas.microsoft.com/office/powerpoint/2010/main" val="39328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cadena de transporte de electrones en una célula en reposo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" y="1425955"/>
            <a:ext cx="9036496" cy="544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" y="0"/>
            <a:ext cx="9143999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7332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/>
              <a:t>Via</a:t>
            </a:r>
            <a:r>
              <a:rPr lang="es-ES" sz="3600" dirty="0" smtClean="0"/>
              <a:t> de pentosa fosfato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938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937"/>
            <a:ext cx="6192688" cy="612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84951" y="618253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Síntesis y oxidación ácidos grasos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183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8" y="0"/>
            <a:ext cx="6968482" cy="570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3908" y="5994932"/>
            <a:ext cx="747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Vías metabólicas aminoácidos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67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1" y="188640"/>
            <a:ext cx="880804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La reprogramación metabólica regula la producción de </a:t>
            </a:r>
            <a:r>
              <a:rPr lang="es-ES" dirty="0" err="1" smtClean="0"/>
              <a:t>citoquinas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          </a:t>
            </a:r>
          </a:p>
          <a:p>
            <a:pPr>
              <a:buNone/>
            </a:pPr>
            <a:r>
              <a:rPr lang="es-ES" dirty="0" smtClean="0"/>
              <a:t>                 Cambio del proceso metabólico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</a:t>
            </a:r>
          </a:p>
          <a:p>
            <a:pPr>
              <a:buNone/>
            </a:pPr>
            <a:r>
              <a:rPr lang="es-ES" dirty="0" smtClean="0"/>
              <a:t>               Alteración perfil de </a:t>
            </a:r>
            <a:r>
              <a:rPr lang="es-ES" dirty="0" err="1" smtClean="0"/>
              <a:t>citoquinas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</a:t>
            </a:r>
          </a:p>
          <a:p>
            <a:pPr>
              <a:buNone/>
            </a:pPr>
            <a:r>
              <a:rPr lang="es-ES" dirty="0" smtClean="0"/>
              <a:t>                  Alteración mecanismo efector                       </a:t>
            </a:r>
          </a:p>
          <a:p>
            <a:pPr>
              <a:buNone/>
            </a:pPr>
            <a:r>
              <a:rPr lang="es-ES" dirty="0" smtClean="0"/>
              <a:t>                         inmune/inflamatorio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3491880" y="2492896"/>
            <a:ext cx="100811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3563888" y="3861048"/>
            <a:ext cx="108012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696744" cy="646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2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/>
              <a:t>M</a:t>
            </a:r>
            <a:r>
              <a:rPr lang="es-ES" dirty="0" err="1" smtClean="0"/>
              <a:t>etabolómica</a:t>
            </a:r>
            <a:r>
              <a:rPr lang="es-ES" dirty="0" smtClean="0"/>
              <a:t> </a:t>
            </a:r>
            <a:r>
              <a:rPr lang="es-ES" dirty="0" smtClean="0"/>
              <a:t>e inflamación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Javier </a:t>
            </a:r>
            <a:r>
              <a:rPr lang="es-ES" dirty="0" err="1" smtClean="0"/>
              <a:t>Martinez</a:t>
            </a:r>
            <a:r>
              <a:rPr lang="es-ES" dirty="0" smtClean="0"/>
              <a:t> </a:t>
            </a:r>
            <a:r>
              <a:rPr lang="es-ES" dirty="0" err="1" smtClean="0"/>
              <a:t>Ferrin</a:t>
            </a:r>
            <a:endParaRPr lang="es-ES" dirty="0" smtClean="0"/>
          </a:p>
          <a:p>
            <a:r>
              <a:rPr lang="es-ES" dirty="0" smtClean="0"/>
              <a:t>HUVA</a:t>
            </a:r>
          </a:p>
          <a:p>
            <a:r>
              <a:rPr lang="es-ES" dirty="0" smtClean="0"/>
              <a:t>4 de marzo de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39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518"/>
            <a:ext cx="8424936" cy="62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6" y="1052736"/>
            <a:ext cx="8784820" cy="22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35" y="3252788"/>
            <a:ext cx="7233553" cy="10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429309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Cromatografia</a:t>
            </a:r>
            <a:r>
              <a:rPr lang="es-ES" sz="2800" dirty="0" smtClean="0"/>
              <a:t> de gases y </a:t>
            </a:r>
            <a:r>
              <a:rPr lang="es-ES" sz="2800" dirty="0" err="1" smtClean="0"/>
              <a:t>espectrometria</a:t>
            </a:r>
            <a:r>
              <a:rPr lang="es-ES" sz="2800" dirty="0" smtClean="0"/>
              <a:t> de masa</a:t>
            </a:r>
          </a:p>
          <a:p>
            <a:r>
              <a:rPr lang="es-ES" sz="2800" dirty="0" smtClean="0"/>
              <a:t>105 metabolitos</a:t>
            </a:r>
          </a:p>
          <a:p>
            <a:r>
              <a:rPr lang="es-ES" sz="2800" dirty="0" smtClean="0"/>
              <a:t>Liquido sinovial AR, EA, </a:t>
            </a:r>
            <a:r>
              <a:rPr lang="es-ES" sz="2800" dirty="0" err="1" smtClean="0"/>
              <a:t>Behçet</a:t>
            </a:r>
            <a:r>
              <a:rPr lang="es-ES" sz="2800" dirty="0" smtClean="0"/>
              <a:t> y gota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270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6541"/>
            <a:ext cx="5976664" cy="622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0" y="188640"/>
            <a:ext cx="9200472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21328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75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Estudios en animales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8820472" cy="19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354162"/>
          </a:xfrm>
        </p:spPr>
        <p:txBody>
          <a:bodyPr>
            <a:normAutofit fontScale="90000"/>
          </a:bodyPr>
          <a:lstStyle/>
          <a:p>
            <a:r>
              <a:rPr lang="es-ES" dirty="0"/>
              <a:t>Papel esencial de </a:t>
            </a:r>
            <a:r>
              <a:rPr lang="es-ES" dirty="0" err="1"/>
              <a:t>succinato</a:t>
            </a:r>
            <a:r>
              <a:rPr lang="es-ES" dirty="0"/>
              <a:t> en el modelo de artritis inducida por Ag en el ratón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613144" cy="303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7904" y="515719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Ratón KO GRP1  (receptor de </a:t>
            </a:r>
            <a:r>
              <a:rPr lang="es-ES" b="1" dirty="0" err="1"/>
              <a:t>succinato</a:t>
            </a:r>
            <a:r>
              <a:rPr lang="es-ES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618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69937" cy="30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5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F</a:t>
            </a:r>
            <a:r>
              <a:rPr lang="es-ES" sz="3200" dirty="0" smtClean="0"/>
              <a:t>lujo inverso de electrones , </a:t>
            </a:r>
            <a:r>
              <a:rPr lang="es-ES" sz="3200" dirty="0" err="1" smtClean="0"/>
              <a:t>hiperpolarización</a:t>
            </a:r>
            <a:r>
              <a:rPr lang="es-ES" sz="3200" dirty="0" smtClean="0"/>
              <a:t> de la membrana mitocondrial, disminución de la </a:t>
            </a:r>
            <a:r>
              <a:rPr lang="es-ES" sz="3200" dirty="0" err="1" smtClean="0"/>
              <a:t>sintesis</a:t>
            </a:r>
            <a:r>
              <a:rPr lang="es-ES" sz="3200" dirty="0" smtClean="0"/>
              <a:t> de ATP y producción de ROS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1684" y="1740404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" y="1719106"/>
            <a:ext cx="9120065" cy="508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3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Metformina</a:t>
            </a:r>
            <a:r>
              <a:rPr lang="es-ES" dirty="0" smtClean="0"/>
              <a:t> ( inhibidor complejo I) disminuye la inducción de IL-1 por LPS</a:t>
            </a:r>
            <a:endParaRPr lang="es-E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3" y="1988840"/>
            <a:ext cx="84609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3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Metformina</a:t>
            </a:r>
            <a:r>
              <a:rPr lang="es-ES" dirty="0" smtClean="0"/>
              <a:t> aumenta la </a:t>
            </a:r>
            <a:r>
              <a:rPr lang="es-ES" dirty="0" err="1" smtClean="0"/>
              <a:t>sintesis</a:t>
            </a:r>
            <a:r>
              <a:rPr lang="es-ES" dirty="0" smtClean="0"/>
              <a:t> de IL-10 inducida por LPS</a:t>
            </a:r>
            <a:endParaRPr lang="es-E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62752"/>
            <a:ext cx="6408711" cy="412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5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Definición e introducción</a:t>
            </a:r>
          </a:p>
          <a:p>
            <a:r>
              <a:rPr lang="es-ES" dirty="0" smtClean="0"/>
              <a:t>Las 6 vías metabólicas principales</a:t>
            </a:r>
          </a:p>
          <a:p>
            <a:r>
              <a:rPr lang="es-ES" dirty="0" smtClean="0"/>
              <a:t>Estudios en animales</a:t>
            </a:r>
          </a:p>
          <a:p>
            <a:r>
              <a:rPr lang="es-ES" dirty="0" smtClean="0"/>
              <a:t>Estudios in vitro con células humanas</a:t>
            </a:r>
          </a:p>
          <a:p>
            <a:r>
              <a:rPr lang="es-ES" dirty="0" smtClean="0"/>
              <a:t>Aplicación clínica</a:t>
            </a:r>
          </a:p>
          <a:p>
            <a:r>
              <a:rPr lang="es-ES" dirty="0" smtClean="0"/>
              <a:t>Conclusiones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02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Contra-regulación inmune por </a:t>
            </a:r>
            <a:r>
              <a:rPr lang="es-ES" sz="3600" dirty="0"/>
              <a:t>el flujo de electrones en la mitocondria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5133"/>
            <a:ext cx="7416824" cy="4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1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Succinato</a:t>
            </a:r>
            <a:r>
              <a:rPr lang="es-ES" dirty="0" smtClean="0"/>
              <a:t> y citoquinas</a:t>
            </a:r>
            <a:endParaRPr lang="es-E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5647"/>
            <a:ext cx="7560840" cy="487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                                                     </a:t>
            </a:r>
            <a:endParaRPr lang="es-E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9"/>
            <a:ext cx="8229600" cy="464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1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56380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5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785535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98" y="3318851"/>
            <a:ext cx="35528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9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2457762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    SUCCINATO DESHIDROGENASA</a:t>
            </a:r>
          </a:p>
          <a:p>
            <a:r>
              <a:rPr lang="es-ES" sz="3600" dirty="0" smtClean="0"/>
              <a:t>                          </a:t>
            </a:r>
          </a:p>
          <a:p>
            <a:endParaRPr lang="es-ES" sz="3600" dirty="0"/>
          </a:p>
          <a:p>
            <a:endParaRPr lang="es-ES" sz="3600" dirty="0" smtClean="0"/>
          </a:p>
          <a:p>
            <a:endParaRPr lang="es-ES" sz="3600" dirty="0" smtClean="0"/>
          </a:p>
          <a:p>
            <a:r>
              <a:rPr lang="es-ES" sz="3600" dirty="0"/>
              <a:t> </a:t>
            </a:r>
            <a:r>
              <a:rPr lang="es-ES" sz="3600" dirty="0" smtClean="0"/>
              <a:t>      ROS                               Citocromo C INFLAMACIÓN                     APOPTOSIS                </a:t>
            </a:r>
            <a:endParaRPr lang="es-ES" sz="3600" dirty="0"/>
          </a:p>
        </p:txBody>
      </p:sp>
      <p:sp>
        <p:nvSpPr>
          <p:cNvPr id="11" name="10 Flecha abajo"/>
          <p:cNvSpPr/>
          <p:nvPr/>
        </p:nvSpPr>
        <p:spPr>
          <a:xfrm>
            <a:off x="1907704" y="3212976"/>
            <a:ext cx="360040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6660232" y="3212976"/>
            <a:ext cx="360040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8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Mitocondria: </a:t>
            </a:r>
            <a:r>
              <a:rPr lang="es-ES" sz="3600" dirty="0" err="1" smtClean="0"/>
              <a:t>energia</a:t>
            </a:r>
            <a:r>
              <a:rPr lang="es-ES" sz="3600" dirty="0" smtClean="0"/>
              <a:t>, muerte y citoquinas</a:t>
            </a:r>
            <a:br>
              <a:rPr lang="es-ES" sz="3600" dirty="0" smtClean="0"/>
            </a:br>
            <a:r>
              <a:rPr lang="es-ES" sz="3600" dirty="0" err="1" smtClean="0"/>
              <a:t>Endosimbiosis</a:t>
            </a:r>
            <a:r>
              <a:rPr lang="es-ES" sz="3600" dirty="0" smtClean="0"/>
              <a:t>/Homeostasis</a:t>
            </a:r>
            <a:endParaRPr lang="es-ES" sz="3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5019"/>
            <a:ext cx="2089982" cy="1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55073"/>
            <a:ext cx="2088232" cy="13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073"/>
            <a:ext cx="2137683" cy="13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40770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</a:t>
            </a:r>
            <a:r>
              <a:rPr lang="es-ES" b="1" dirty="0" smtClean="0"/>
              <a:t>ATP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</a:t>
            </a:r>
            <a:r>
              <a:rPr lang="es-ES" b="1" dirty="0" smtClean="0"/>
              <a:t>ENERGIA</a:t>
            </a:r>
          </a:p>
          <a:p>
            <a:r>
              <a:rPr lang="es-ES" b="1" dirty="0" smtClean="0"/>
              <a:t>    IL-10/ IL-1RA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95936" y="40770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Citocromo C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APOPTOSIS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665116" y="4077072"/>
            <a:ext cx="199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     ROS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05076" y="5378732"/>
            <a:ext cx="235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   CITOQUINAS</a:t>
            </a:r>
          </a:p>
          <a:p>
            <a:r>
              <a:rPr lang="es-ES" b="1" dirty="0" smtClean="0"/>
              <a:t>PROINFLAMATORIAS</a:t>
            </a:r>
          </a:p>
          <a:p>
            <a:r>
              <a:rPr lang="es-ES" b="1" dirty="0" smtClean="0"/>
              <a:t>                IL-1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1475656" y="3422511"/>
            <a:ext cx="252028" cy="65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4619428" y="3422511"/>
            <a:ext cx="240604" cy="65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7236296" y="3533113"/>
            <a:ext cx="312757" cy="543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1475656" y="4446404"/>
            <a:ext cx="252028" cy="1070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4644008" y="4446404"/>
            <a:ext cx="180020" cy="1070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7236296" y="4446404"/>
            <a:ext cx="245635" cy="926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7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296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481013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0300"/>
            <a:ext cx="6480720" cy="641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3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Inmunometabolismo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Cambios en la </a:t>
            </a:r>
            <a:r>
              <a:rPr lang="es-ES" dirty="0" err="1" smtClean="0"/>
              <a:t>vias</a:t>
            </a:r>
            <a:r>
              <a:rPr lang="es-ES" dirty="0" smtClean="0"/>
              <a:t> metabólicas de las células inmunes que alteran su función.</a:t>
            </a:r>
          </a:p>
          <a:p>
            <a:r>
              <a:rPr lang="es-ES" dirty="0" smtClean="0"/>
              <a:t>Interrelación compleja entre reprogramación metabólica e inmunidad</a:t>
            </a:r>
          </a:p>
          <a:p>
            <a:r>
              <a:rPr lang="es-ES" dirty="0" smtClean="0"/>
              <a:t>Requerimientos metabólicos para el correcto funcionamiento de macrófagos, neutrófilos y células T</a:t>
            </a:r>
          </a:p>
          <a:p>
            <a:r>
              <a:rPr lang="es-ES" dirty="0" smtClean="0"/>
              <a:t>Avances tecnológicos: perfil de metabolitos, OCR, ECAR, potencial de membrana mitocondrial, pequeñas moléculas agonistas o antagonistas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85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6711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34662"/>
            <a:ext cx="9131591" cy="315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519542" cy="339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2" y="4293095"/>
            <a:ext cx="6744594" cy="221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68" y="980728"/>
            <a:ext cx="348196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9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1484784"/>
            <a:ext cx="904954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5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" y="620687"/>
            <a:ext cx="9068000" cy="52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Estudios in vitro células humanas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40" y="1412776"/>
            <a:ext cx="88731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0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2585" y="-1174392"/>
            <a:ext cx="5508182" cy="89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2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848872" cy="632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0789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6000" dirty="0" smtClean="0"/>
              <a:t>        Utilidad clínica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4359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6 vías metabólicas principales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229600" cy="17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1"/>
            <a:ext cx="8064896" cy="5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7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36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46" y="476672"/>
            <a:ext cx="9148972" cy="2376264"/>
          </a:xfrm>
          <a:noFill/>
        </p:spPr>
      </p:pic>
      <p:pic>
        <p:nvPicPr>
          <p:cNvPr id="136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24"/>
            <a:ext cx="8872537" cy="12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34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1724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35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38" y="260350"/>
            <a:ext cx="8932862" cy="6408738"/>
          </a:xfrm>
          <a:noFill/>
        </p:spPr>
      </p:pic>
    </p:spTree>
    <p:extLst>
      <p:ext uri="{BB962C8B-B14F-4D97-AF65-F5344CB8AC3E}">
        <p14:creationId xmlns:p14="http://schemas.microsoft.com/office/powerpoint/2010/main" val="2332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229600" cy="125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77709"/>
            <a:ext cx="8568953" cy="19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8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7" y="980728"/>
            <a:ext cx="9144000" cy="418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8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692696"/>
            <a:ext cx="921168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4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8443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399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99127" cy="63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8" y="0"/>
            <a:ext cx="91478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6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0147" y="380355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Metabolismo celular </a:t>
            </a:r>
            <a:endParaRPr lang="es-E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4101106" cy="25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1929458"/>
            <a:ext cx="2304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ES" sz="3600" dirty="0" smtClean="0">
              <a:solidFill>
                <a:prstClr val="black"/>
              </a:solidFill>
            </a:endParaRPr>
          </a:p>
          <a:p>
            <a:pPr lvl="0" algn="ctr"/>
            <a:endParaRPr lang="es-ES" sz="3600" dirty="0" smtClean="0">
              <a:solidFill>
                <a:prstClr val="black"/>
              </a:solidFill>
            </a:endParaRP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</a:rPr>
              <a:t>Nutrientes</a:t>
            </a:r>
            <a:endParaRPr lang="es-ES" sz="3600" dirty="0">
              <a:solidFill>
                <a:prstClr val="black"/>
              </a:solidFill>
            </a:endParaRPr>
          </a:p>
          <a:p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835696" y="580526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   </a:t>
            </a:r>
            <a:r>
              <a:rPr lang="es-ES" sz="3600" dirty="0" smtClean="0"/>
              <a:t>Alteración metabolismo</a:t>
            </a:r>
            <a:endParaRPr lang="es-ES" sz="3600" dirty="0"/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5436096" y="29969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7115777" y="1804343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dirty="0" smtClean="0">
                <a:solidFill>
                  <a:prstClr val="black"/>
                </a:solidFill>
              </a:rPr>
              <a:t> 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71601" y="1656447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prstClr val="black"/>
                </a:solidFill>
              </a:rPr>
              <a:t>    Oxígeno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588224" y="271428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dirty="0" smtClean="0"/>
          </a:p>
          <a:p>
            <a:r>
              <a:rPr lang="es-ES" sz="3600" dirty="0" smtClean="0"/>
              <a:t>Citoquinas</a:t>
            </a:r>
            <a:endParaRPr lang="es-ES" sz="3600" dirty="0"/>
          </a:p>
        </p:txBody>
      </p:sp>
      <p:sp>
        <p:nvSpPr>
          <p:cNvPr id="6" name="5 Rectángulo"/>
          <p:cNvSpPr/>
          <p:nvPr/>
        </p:nvSpPr>
        <p:spPr>
          <a:xfrm>
            <a:off x="4788024" y="1639798"/>
            <a:ext cx="3898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600" dirty="0" smtClean="0">
                <a:solidFill>
                  <a:prstClr val="black"/>
                </a:solidFill>
              </a:rPr>
              <a:t>   Señales </a:t>
            </a:r>
            <a:r>
              <a:rPr lang="es-ES" sz="3600" dirty="0">
                <a:solidFill>
                  <a:prstClr val="black"/>
                </a:solidFill>
              </a:rPr>
              <a:t>de Peligro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4046646" y="5373216"/>
            <a:ext cx="864096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37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8229600" cy="3087688"/>
          </a:xfrm>
          <a:noFill/>
        </p:spPr>
      </p:pic>
      <p:sp>
        <p:nvSpPr>
          <p:cNvPr id="137220" name="4 CuadroTexto"/>
          <p:cNvSpPr txBox="1">
            <a:spLocks noChangeArrowheads="1"/>
          </p:cNvSpPr>
          <p:nvPr/>
        </p:nvSpPr>
        <p:spPr bwMode="auto">
          <a:xfrm>
            <a:off x="539750" y="4005263"/>
            <a:ext cx="8064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ES" sz="2400" dirty="0" err="1"/>
              <a:t>Metotrexato</a:t>
            </a:r>
            <a:r>
              <a:rPr lang="es-ES" altLang="es-ES" sz="2400" dirty="0"/>
              <a:t> y </a:t>
            </a:r>
            <a:r>
              <a:rPr lang="es-ES" altLang="es-ES" sz="2400" dirty="0" err="1"/>
              <a:t>metformina</a:t>
            </a:r>
            <a:r>
              <a:rPr lang="es-ES" altLang="es-ES" sz="2400" dirty="0"/>
              <a:t> </a:t>
            </a:r>
            <a:r>
              <a:rPr lang="es-ES" altLang="es-ES" sz="2400" dirty="0" err="1"/>
              <a:t>actuan</a:t>
            </a:r>
            <a:r>
              <a:rPr lang="es-ES" altLang="es-ES" sz="2400" dirty="0"/>
              <a:t> a nivel de la AMP </a:t>
            </a:r>
            <a:r>
              <a:rPr lang="es-ES" altLang="es-ES" sz="2400" dirty="0" err="1"/>
              <a:t>Kinasa</a:t>
            </a:r>
            <a:endParaRPr lang="es-ES" altLang="es-ES" sz="2400" dirty="0"/>
          </a:p>
          <a:p>
            <a:r>
              <a:rPr lang="es-ES" altLang="es-ES" sz="2400" dirty="0"/>
              <a:t>Estudios caso control sugieren que la </a:t>
            </a:r>
            <a:r>
              <a:rPr lang="es-ES" altLang="es-ES" sz="2400" dirty="0" err="1"/>
              <a:t>metformina</a:t>
            </a:r>
            <a:r>
              <a:rPr lang="es-ES" altLang="es-ES" sz="2400" dirty="0"/>
              <a:t> disminuye el riesgo de psoriasis</a:t>
            </a:r>
          </a:p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0915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Conclusiones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La glucólisis es esencial en los tumores y la inflamación</a:t>
            </a:r>
          </a:p>
          <a:p>
            <a:r>
              <a:rPr lang="es-ES" dirty="0" smtClean="0"/>
              <a:t>La célula se puede reprogramar</a:t>
            </a:r>
          </a:p>
          <a:p>
            <a:r>
              <a:rPr lang="es-ES" dirty="0" smtClean="0"/>
              <a:t>Este cambio en el perfil metabólico </a:t>
            </a:r>
            <a:r>
              <a:rPr lang="es-ES" dirty="0" err="1" smtClean="0"/>
              <a:t>tambien</a:t>
            </a:r>
            <a:r>
              <a:rPr lang="es-ES" dirty="0" smtClean="0"/>
              <a:t> altera el perfil de citoquinas/inflamación</a:t>
            </a:r>
          </a:p>
          <a:p>
            <a:r>
              <a:rPr lang="es-ES" dirty="0" smtClean="0"/>
              <a:t>El cambio de las </a:t>
            </a:r>
            <a:r>
              <a:rPr lang="es-ES" dirty="0" err="1" smtClean="0"/>
              <a:t>vias</a:t>
            </a:r>
            <a:r>
              <a:rPr lang="es-ES" dirty="0" smtClean="0"/>
              <a:t> metabólicas es una opción terapéutica posible en múltiples procesos: </a:t>
            </a:r>
            <a:r>
              <a:rPr lang="es-ES" dirty="0" err="1" smtClean="0"/>
              <a:t>cancer</a:t>
            </a:r>
            <a:r>
              <a:rPr lang="es-ES" dirty="0" smtClean="0"/>
              <a:t>,  isquemia-</a:t>
            </a:r>
            <a:r>
              <a:rPr lang="es-ES" dirty="0" err="1" smtClean="0"/>
              <a:t>reperfusion</a:t>
            </a:r>
            <a:r>
              <a:rPr lang="es-ES" dirty="0" smtClean="0"/>
              <a:t>, </a:t>
            </a:r>
            <a:r>
              <a:rPr lang="es-ES" dirty="0" err="1" smtClean="0"/>
              <a:t>transplante</a:t>
            </a:r>
            <a:r>
              <a:rPr lang="es-ES" dirty="0" smtClean="0"/>
              <a:t> de órganos, infección, sepsis e inflamación y autoinmunidad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53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710"/>
            <a:ext cx="8064896" cy="640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Metabolismo “</a:t>
            </a:r>
            <a:r>
              <a:rPr lang="es-ES" dirty="0" err="1" smtClean="0"/>
              <a:t>Warburg</a:t>
            </a:r>
            <a:r>
              <a:rPr lang="es-ES" dirty="0" smtClean="0"/>
              <a:t>” como carburante de la génesis tumoral</a:t>
            </a:r>
            <a:endParaRPr lang="es-E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165" y="1700808"/>
            <a:ext cx="587815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587727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Ras/</a:t>
            </a:r>
            <a:r>
              <a:rPr lang="es-ES" dirty="0" err="1" smtClean="0"/>
              <a:t>Src</a:t>
            </a:r>
            <a:r>
              <a:rPr lang="es-ES" dirty="0" smtClean="0"/>
              <a:t>: dieta pobre en azúcar                           Ras/</a:t>
            </a:r>
            <a:r>
              <a:rPr lang="es-ES" dirty="0" err="1" smtClean="0"/>
              <a:t>Src</a:t>
            </a:r>
            <a:r>
              <a:rPr lang="es-ES" dirty="0" smtClean="0"/>
              <a:t>: dieta rica en azúcar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229600" cy="263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306896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 Liquido sinovial en artritis reumatoide es muy ácido: ácido láctico proveniente de glucolisis</a:t>
            </a:r>
          </a:p>
          <a:p>
            <a:r>
              <a:rPr lang="es-ES" sz="2400" dirty="0" smtClean="0"/>
              <a:t>  La sinovial reumatoide es altamente </a:t>
            </a:r>
            <a:r>
              <a:rPr lang="es-ES" sz="2400" dirty="0" err="1" smtClean="0"/>
              <a:t>glucolitica</a:t>
            </a:r>
            <a:endParaRPr lang="es-ES" sz="2400" dirty="0" smtClean="0"/>
          </a:p>
          <a:p>
            <a:r>
              <a:rPr lang="es-ES" sz="2400" dirty="0" smtClean="0"/>
              <a:t>  Liquido sinovial lleno de acido láctico ( 10X mas que en liquido normal)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401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2215</Words>
  <Application>Microsoft Office PowerPoint</Application>
  <PresentationFormat>Presentación en pantalla (4:3)</PresentationFormat>
  <Paragraphs>208</Paragraphs>
  <Slides>61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Tema de Office</vt:lpstr>
      <vt:lpstr>Presentación de PowerPoint</vt:lpstr>
      <vt:lpstr> Metabolómica e inflamación</vt:lpstr>
      <vt:lpstr>Presentación de PowerPoint</vt:lpstr>
      <vt:lpstr> Inmunometabolismo</vt:lpstr>
      <vt:lpstr>Las 6 vías metabólicas principales</vt:lpstr>
      <vt:lpstr>Metabolismo celular </vt:lpstr>
      <vt:lpstr>Presentación de PowerPoint</vt:lpstr>
      <vt:lpstr>Metabolismo “Warburg” como carburante de la génesis tumoral</vt:lpstr>
      <vt:lpstr>Presentación de PowerPoint</vt:lpstr>
      <vt:lpstr>Colocalización inflamación y actividad metabólica en AR </vt:lpstr>
      <vt:lpstr>Presentación de PowerPoint</vt:lpstr>
      <vt:lpstr>Presentación de PowerPoint</vt:lpstr>
      <vt:lpstr>La cadena de transporte de electrones en una célula en reposo</vt:lpstr>
      <vt:lpstr>Presentación de PowerPoint</vt:lpstr>
      <vt:lpstr>Presentación de PowerPoint</vt:lpstr>
      <vt:lpstr>Presentación de PowerPoint</vt:lpstr>
      <vt:lpstr>Presentación de PowerPoint</vt:lpstr>
      <vt:lpstr> La reprogramación metabólica regula la producción de citoquinas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Estudios en animales</vt:lpstr>
      <vt:lpstr>Papel esencial de succinato en el modelo de artritis inducida por Ag en el ratón</vt:lpstr>
      <vt:lpstr>Presentación de PowerPoint</vt:lpstr>
      <vt:lpstr>Flujo inverso de electrones , hiperpolarización de la membrana mitocondrial, disminución de la sintesis de ATP y producción de ROS </vt:lpstr>
      <vt:lpstr>Metformina ( inhibidor complejo I) disminuye la inducción de IL-1 por LPS</vt:lpstr>
      <vt:lpstr>Metformina aumenta la sintesis de IL-10 inducida por LPS</vt:lpstr>
      <vt:lpstr>Contra-regulación inmune por el flujo de electrones en la mitocondria</vt:lpstr>
      <vt:lpstr>Succinato y citoquinas</vt:lpstr>
      <vt:lpstr>                                                     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Mitocondria: energia, muerte y citoquinas Endosimbiosis/Homeostasis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Estudios in vitro células humanas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144</cp:revision>
  <dcterms:created xsi:type="dcterms:W3CDTF">2017-02-10T18:49:52Z</dcterms:created>
  <dcterms:modified xsi:type="dcterms:W3CDTF">2017-03-16T21:03:33Z</dcterms:modified>
</cp:coreProperties>
</file>